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7" r:id="rId4"/>
    <p:sldId id="259" r:id="rId5"/>
    <p:sldId id="260" r:id="rId6"/>
    <p:sldId id="261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3897" userDrawn="1">
          <p15:clr>
            <a:srgbClr val="A4A3A4"/>
          </p15:clr>
        </p15:guide>
        <p15:guide id="3" pos="40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656" autoAdjust="0"/>
    <p:restoredTop sz="94660"/>
  </p:normalViewPr>
  <p:slideViewPr>
    <p:cSldViewPr showGuides="1">
      <p:cViewPr varScale="1">
        <p:scale>
          <a:sx n="152" d="100"/>
          <a:sy n="152" d="100"/>
        </p:scale>
        <p:origin x="198" y="330"/>
      </p:cViewPr>
      <p:guideLst>
        <p:guide orient="horz" pos="1933"/>
        <p:guide pos="3897"/>
        <p:guide pos="40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4538E-6158-4A08-99C7-40262008DE4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F36E1C-6C0E-4D9E-9A88-422292D56898}">
      <dgm:prSet phldrT="[Текст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Малый бизнес без выделенного специалиста по охране труда</a:t>
          </a:r>
        </a:p>
      </dgm:t>
    </dgm:pt>
    <dgm:pt modelId="{949E91D9-9728-4D41-94FD-5157D2B95FA8}" type="parTrans" cxnId="{C6D764A1-A1ED-48A6-BF25-C7D37BE0AF63}">
      <dgm:prSet/>
      <dgm:spPr/>
      <dgm:t>
        <a:bodyPr/>
        <a:lstStyle/>
        <a:p>
          <a:endParaRPr lang="ru-RU"/>
        </a:p>
      </dgm:t>
    </dgm:pt>
    <dgm:pt modelId="{4DB91B19-4167-4876-B547-59DF3930BB5C}" type="sibTrans" cxnId="{C6D764A1-A1ED-48A6-BF25-C7D37BE0AF63}">
      <dgm:prSet/>
      <dgm:spPr/>
      <dgm:t>
        <a:bodyPr/>
        <a:lstStyle/>
        <a:p>
          <a:endParaRPr lang="ru-RU"/>
        </a:p>
      </dgm:t>
    </dgm:pt>
    <dgm:pt modelId="{02ACF5A0-E41C-4D4B-868C-137B0D55FCA7}">
      <dgm:prSet phldrT="[Текст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400" b="0" i="0" dirty="0"/>
            <a:t>В небольших компаниях часто отсутствуют отдельные специалисты или отделы, ответственные за охрану труда. Эти функции распределены между HR-менеджером, руководителем или даже бухгалтером, что снижает качество управления рисками и повышает уязвимость бизнеса перед проверками и штрафами. Для таких компаний ОПР — это возможность получить готовое комплексное решение под ключ: от диагностики до обучения ответственных лиц, что значительно упрощает выполнение законодательных требований и снижает нагрузку на внутренние ресурсы.</a:t>
          </a:r>
          <a:endParaRPr lang="ru-RU" sz="1400" dirty="0"/>
        </a:p>
      </dgm:t>
    </dgm:pt>
    <dgm:pt modelId="{8E316DFA-AD2D-4799-B806-AB86D066E375}" type="parTrans" cxnId="{CE06BE86-2FD7-4965-B50F-717486AEEF6B}">
      <dgm:prSet/>
      <dgm:spPr/>
      <dgm:t>
        <a:bodyPr/>
        <a:lstStyle/>
        <a:p>
          <a:endParaRPr lang="ru-RU"/>
        </a:p>
      </dgm:t>
    </dgm:pt>
    <dgm:pt modelId="{1EE99956-8F46-439B-A8E6-BC979353E02C}" type="sibTrans" cxnId="{CE06BE86-2FD7-4965-B50F-717486AEEF6B}">
      <dgm:prSet/>
      <dgm:spPr/>
      <dgm:t>
        <a:bodyPr/>
        <a:lstStyle/>
        <a:p>
          <a:endParaRPr lang="ru-RU"/>
        </a:p>
      </dgm:t>
    </dgm:pt>
    <dgm:pt modelId="{5BFD748E-B7D1-44E8-9AD8-B2014203FC79}">
      <dgm:prSet phldrT="[Текст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Средний бизнес с </a:t>
          </a: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HR</a:t>
          </a:r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отделом охраны труда</a:t>
          </a:r>
        </a:p>
      </dgm:t>
    </dgm:pt>
    <dgm:pt modelId="{8AAC3C4D-4FD9-46D5-959D-75AC3D4162E0}" type="parTrans" cxnId="{500E91C4-52AF-4D7D-A200-0B864EEB62F7}">
      <dgm:prSet/>
      <dgm:spPr/>
      <dgm:t>
        <a:bodyPr/>
        <a:lstStyle/>
        <a:p>
          <a:endParaRPr lang="ru-RU"/>
        </a:p>
      </dgm:t>
    </dgm:pt>
    <dgm:pt modelId="{EA1D06BE-40AF-4AD0-AC8E-F7BB1CAFFCDE}" type="sibTrans" cxnId="{500E91C4-52AF-4D7D-A200-0B864EEB62F7}">
      <dgm:prSet/>
      <dgm:spPr/>
      <dgm:t>
        <a:bodyPr/>
        <a:lstStyle/>
        <a:p>
          <a:endParaRPr lang="ru-RU"/>
        </a:p>
      </dgm:t>
    </dgm:pt>
    <dgm:pt modelId="{1A08B2A3-CF74-4F2A-BB83-267EA0B5BCC3}">
      <dgm:prSet phldrT="[Текст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400" b="0" i="0" dirty="0"/>
            <a:t>В организациях среднего размера, где уже есть HR и выделенный отдел по безопасности, часто возникает потребность в комплексных системных решениях для оптимизации процессов и повышения эффективности управления профессиональными рисками. Оценка профессиональных рисков помогает не только соответствовать законам, но и внедрить действенные методики снижения травматизма и затрат, обеспечивая обучение сотрудников и сопровождение системы на всех этапах.</a:t>
          </a:r>
          <a:endParaRPr lang="ru-RU" sz="1400" dirty="0"/>
        </a:p>
      </dgm:t>
    </dgm:pt>
    <dgm:pt modelId="{A85530D7-2953-463D-866D-4AB9A2FC9A33}" type="parTrans" cxnId="{7D628513-7E70-41E9-8F79-2C15BA04D066}">
      <dgm:prSet/>
      <dgm:spPr/>
      <dgm:t>
        <a:bodyPr/>
        <a:lstStyle/>
        <a:p>
          <a:endParaRPr lang="ru-RU"/>
        </a:p>
      </dgm:t>
    </dgm:pt>
    <dgm:pt modelId="{9F0D9B9E-0CA6-4700-92A2-E9D9008DDF05}" type="sibTrans" cxnId="{7D628513-7E70-41E9-8F79-2C15BA04D066}">
      <dgm:prSet/>
      <dgm:spPr/>
      <dgm:t>
        <a:bodyPr/>
        <a:lstStyle/>
        <a:p>
          <a:endParaRPr lang="ru-RU"/>
        </a:p>
      </dgm:t>
    </dgm:pt>
    <dgm:pt modelId="{A3B5C384-10A6-4B99-98FA-E8A52DBECD99}">
      <dgm:prSet phldrT="[Текст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Организации с численностью сотрудников более 50 человек</a:t>
          </a:r>
        </a:p>
      </dgm:t>
    </dgm:pt>
    <dgm:pt modelId="{F9E0FC15-B76A-4AC1-8B9C-446D47621160}" type="parTrans" cxnId="{6CB9B968-E324-4AF8-A8F7-D07FAC4C03E8}">
      <dgm:prSet/>
      <dgm:spPr/>
      <dgm:t>
        <a:bodyPr/>
        <a:lstStyle/>
        <a:p>
          <a:endParaRPr lang="ru-RU"/>
        </a:p>
      </dgm:t>
    </dgm:pt>
    <dgm:pt modelId="{8041DF45-525F-4F57-B796-B02F25A3C540}" type="sibTrans" cxnId="{6CB9B968-E324-4AF8-A8F7-D07FAC4C03E8}">
      <dgm:prSet/>
      <dgm:spPr/>
      <dgm:t>
        <a:bodyPr/>
        <a:lstStyle/>
        <a:p>
          <a:endParaRPr lang="ru-RU"/>
        </a:p>
      </dgm:t>
    </dgm:pt>
    <dgm:pt modelId="{638F4D61-0888-49FF-B5F6-9CC09241AB18}">
      <dgm:prSet phldrT="[Текст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400" b="0" i="0" dirty="0"/>
            <a:t>Чем больше штат, тем выше общие риски на предприятии, возрастает также объем документации и потенциальные расходы на выплаты в случае несчастных случаев. Для таких компаний особенно важно внедрять системный, комплексный подход к управлению профессиональными рисками — эффективно распределять ответственность, регулярно проводить актуализацию оценки и тренинги, а также постоянно контролировать ситуацию с безопасностью. ОПР становится важной инвестицией в стабильность и защиту бизнеса.</a:t>
          </a:r>
          <a:endParaRPr lang="ru-RU" sz="1400" dirty="0"/>
        </a:p>
      </dgm:t>
    </dgm:pt>
    <dgm:pt modelId="{C5E11ECB-DABE-40CC-8EB3-FD11B18B14B1}" type="parTrans" cxnId="{E75063E7-199A-4C10-AFDC-EB5F4DADA49C}">
      <dgm:prSet/>
      <dgm:spPr/>
      <dgm:t>
        <a:bodyPr/>
        <a:lstStyle/>
        <a:p>
          <a:endParaRPr lang="ru-RU"/>
        </a:p>
      </dgm:t>
    </dgm:pt>
    <dgm:pt modelId="{8CFB58D9-2737-4161-8E36-DD7B9A0D2CF9}" type="sibTrans" cxnId="{E75063E7-199A-4C10-AFDC-EB5F4DADA49C}">
      <dgm:prSet/>
      <dgm:spPr/>
      <dgm:t>
        <a:bodyPr/>
        <a:lstStyle/>
        <a:p>
          <a:endParaRPr lang="ru-RU"/>
        </a:p>
      </dgm:t>
    </dgm:pt>
    <dgm:pt modelId="{880BD3CF-A21E-4178-96EE-18B79849D6A1}" type="pres">
      <dgm:prSet presAssocID="{2434538E-6158-4A08-99C7-40262008DE4D}" presName="Name0" presStyleCnt="0">
        <dgm:presLayoutVars>
          <dgm:dir/>
          <dgm:animLvl val="lvl"/>
          <dgm:resizeHandles val="exact"/>
        </dgm:presLayoutVars>
      </dgm:prSet>
      <dgm:spPr/>
    </dgm:pt>
    <dgm:pt modelId="{BC2FD872-F4AA-4507-ADCC-AA6BDD523D60}" type="pres">
      <dgm:prSet presAssocID="{6CF36E1C-6C0E-4D9E-9A88-422292D56898}" presName="composite" presStyleCnt="0"/>
      <dgm:spPr/>
    </dgm:pt>
    <dgm:pt modelId="{BE47CE44-A7ED-4147-85B3-97374A5C68D0}" type="pres">
      <dgm:prSet presAssocID="{6CF36E1C-6C0E-4D9E-9A88-422292D56898}" presName="parTx" presStyleLbl="alignNode1" presStyleIdx="0" presStyleCnt="3" custScaleY="100000">
        <dgm:presLayoutVars>
          <dgm:chMax val="0"/>
          <dgm:chPref val="0"/>
          <dgm:bulletEnabled val="1"/>
        </dgm:presLayoutVars>
      </dgm:prSet>
      <dgm:spPr/>
    </dgm:pt>
    <dgm:pt modelId="{D317734A-4064-4CBF-A302-8EC54B8A94D6}" type="pres">
      <dgm:prSet presAssocID="{6CF36E1C-6C0E-4D9E-9A88-422292D56898}" presName="desTx" presStyleLbl="alignAccFollowNode1" presStyleIdx="0" presStyleCnt="3">
        <dgm:presLayoutVars>
          <dgm:bulletEnabled val="1"/>
        </dgm:presLayoutVars>
      </dgm:prSet>
      <dgm:spPr/>
    </dgm:pt>
    <dgm:pt modelId="{B601AD0D-4915-4C76-9BF4-9BA5A1D35B33}" type="pres">
      <dgm:prSet presAssocID="{4DB91B19-4167-4876-B547-59DF3930BB5C}" presName="space" presStyleCnt="0"/>
      <dgm:spPr/>
    </dgm:pt>
    <dgm:pt modelId="{47B77BFD-7421-4D92-8EC7-EC1E6CBC3B59}" type="pres">
      <dgm:prSet presAssocID="{5BFD748E-B7D1-44E8-9AD8-B2014203FC79}" presName="composite" presStyleCnt="0"/>
      <dgm:spPr/>
    </dgm:pt>
    <dgm:pt modelId="{EFFD65A3-720C-4F6D-BB60-C2F6925C1BBD}" type="pres">
      <dgm:prSet presAssocID="{5BFD748E-B7D1-44E8-9AD8-B2014203FC79}" presName="parTx" presStyleLbl="alignNode1" presStyleIdx="1" presStyleCnt="3" custScaleY="100000">
        <dgm:presLayoutVars>
          <dgm:chMax val="0"/>
          <dgm:chPref val="0"/>
          <dgm:bulletEnabled val="1"/>
        </dgm:presLayoutVars>
      </dgm:prSet>
      <dgm:spPr/>
    </dgm:pt>
    <dgm:pt modelId="{5F50BB31-C357-4363-8A38-19BAFB5F2F75}" type="pres">
      <dgm:prSet presAssocID="{5BFD748E-B7D1-44E8-9AD8-B2014203FC79}" presName="desTx" presStyleLbl="alignAccFollowNode1" presStyleIdx="1" presStyleCnt="3">
        <dgm:presLayoutVars>
          <dgm:bulletEnabled val="1"/>
        </dgm:presLayoutVars>
      </dgm:prSet>
      <dgm:spPr/>
    </dgm:pt>
    <dgm:pt modelId="{3B770EFA-52D5-4CDA-87AB-6AC226444199}" type="pres">
      <dgm:prSet presAssocID="{EA1D06BE-40AF-4AD0-AC8E-F7BB1CAFFCDE}" presName="space" presStyleCnt="0"/>
      <dgm:spPr/>
    </dgm:pt>
    <dgm:pt modelId="{B6C12897-B1AF-41AE-BDD9-C4984A068E04}" type="pres">
      <dgm:prSet presAssocID="{A3B5C384-10A6-4B99-98FA-E8A52DBECD99}" presName="composite" presStyleCnt="0"/>
      <dgm:spPr/>
    </dgm:pt>
    <dgm:pt modelId="{83945E70-878F-4406-827F-BA1D4E4A8F35}" type="pres">
      <dgm:prSet presAssocID="{A3B5C384-10A6-4B99-98FA-E8A52DBECD99}" presName="parTx" presStyleLbl="alignNode1" presStyleIdx="2" presStyleCnt="3" custScaleY="100000">
        <dgm:presLayoutVars>
          <dgm:chMax val="0"/>
          <dgm:chPref val="0"/>
          <dgm:bulletEnabled val="1"/>
        </dgm:presLayoutVars>
      </dgm:prSet>
      <dgm:spPr/>
    </dgm:pt>
    <dgm:pt modelId="{11D1D024-703C-46C5-9B23-DAFAEC8A0F5A}" type="pres">
      <dgm:prSet presAssocID="{A3B5C384-10A6-4B99-98FA-E8A52DBECD9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7275512-93CF-4EA7-A5F2-2D5866733F03}" type="presOf" srcId="{A3B5C384-10A6-4B99-98FA-E8A52DBECD99}" destId="{83945E70-878F-4406-827F-BA1D4E4A8F35}" srcOrd="0" destOrd="0" presId="urn:microsoft.com/office/officeart/2005/8/layout/hList1"/>
    <dgm:cxn modelId="{7D628513-7E70-41E9-8F79-2C15BA04D066}" srcId="{5BFD748E-B7D1-44E8-9AD8-B2014203FC79}" destId="{1A08B2A3-CF74-4F2A-BB83-267EA0B5BCC3}" srcOrd="0" destOrd="0" parTransId="{A85530D7-2953-463D-866D-4AB9A2FC9A33}" sibTransId="{9F0D9B9E-0CA6-4700-92A2-E9D9008DDF05}"/>
    <dgm:cxn modelId="{1FEDA133-C01B-4DBD-8F22-9AB457C1EC8E}" type="presOf" srcId="{2434538E-6158-4A08-99C7-40262008DE4D}" destId="{880BD3CF-A21E-4178-96EE-18B79849D6A1}" srcOrd="0" destOrd="0" presId="urn:microsoft.com/office/officeart/2005/8/layout/hList1"/>
    <dgm:cxn modelId="{6CB9B968-E324-4AF8-A8F7-D07FAC4C03E8}" srcId="{2434538E-6158-4A08-99C7-40262008DE4D}" destId="{A3B5C384-10A6-4B99-98FA-E8A52DBECD99}" srcOrd="2" destOrd="0" parTransId="{F9E0FC15-B76A-4AC1-8B9C-446D47621160}" sibTransId="{8041DF45-525F-4F57-B796-B02F25A3C540}"/>
    <dgm:cxn modelId="{6A10CD72-CAC3-4300-B5C4-0853F2C5AA68}" type="presOf" srcId="{1A08B2A3-CF74-4F2A-BB83-267EA0B5BCC3}" destId="{5F50BB31-C357-4363-8A38-19BAFB5F2F75}" srcOrd="0" destOrd="0" presId="urn:microsoft.com/office/officeart/2005/8/layout/hList1"/>
    <dgm:cxn modelId="{E7E4B17B-DB94-4EE1-BBEC-C491B374F978}" type="presOf" srcId="{638F4D61-0888-49FF-B5F6-9CC09241AB18}" destId="{11D1D024-703C-46C5-9B23-DAFAEC8A0F5A}" srcOrd="0" destOrd="0" presId="urn:microsoft.com/office/officeart/2005/8/layout/hList1"/>
    <dgm:cxn modelId="{CE06BE86-2FD7-4965-B50F-717486AEEF6B}" srcId="{6CF36E1C-6C0E-4D9E-9A88-422292D56898}" destId="{02ACF5A0-E41C-4D4B-868C-137B0D55FCA7}" srcOrd="0" destOrd="0" parTransId="{8E316DFA-AD2D-4799-B806-AB86D066E375}" sibTransId="{1EE99956-8F46-439B-A8E6-BC979353E02C}"/>
    <dgm:cxn modelId="{C6D764A1-A1ED-48A6-BF25-C7D37BE0AF63}" srcId="{2434538E-6158-4A08-99C7-40262008DE4D}" destId="{6CF36E1C-6C0E-4D9E-9A88-422292D56898}" srcOrd="0" destOrd="0" parTransId="{949E91D9-9728-4D41-94FD-5157D2B95FA8}" sibTransId="{4DB91B19-4167-4876-B547-59DF3930BB5C}"/>
    <dgm:cxn modelId="{A8D72BA3-128A-4BAD-9C56-C8654DCC26F8}" type="presOf" srcId="{5BFD748E-B7D1-44E8-9AD8-B2014203FC79}" destId="{EFFD65A3-720C-4F6D-BB60-C2F6925C1BBD}" srcOrd="0" destOrd="0" presId="urn:microsoft.com/office/officeart/2005/8/layout/hList1"/>
    <dgm:cxn modelId="{7335C5AA-312C-4741-86F5-8964839080CD}" type="presOf" srcId="{02ACF5A0-E41C-4D4B-868C-137B0D55FCA7}" destId="{D317734A-4064-4CBF-A302-8EC54B8A94D6}" srcOrd="0" destOrd="0" presId="urn:microsoft.com/office/officeart/2005/8/layout/hList1"/>
    <dgm:cxn modelId="{F7C0E9AC-B956-4C8A-9A00-D526F9DF73A5}" type="presOf" srcId="{6CF36E1C-6C0E-4D9E-9A88-422292D56898}" destId="{BE47CE44-A7ED-4147-85B3-97374A5C68D0}" srcOrd="0" destOrd="0" presId="urn:microsoft.com/office/officeart/2005/8/layout/hList1"/>
    <dgm:cxn modelId="{500E91C4-52AF-4D7D-A200-0B864EEB62F7}" srcId="{2434538E-6158-4A08-99C7-40262008DE4D}" destId="{5BFD748E-B7D1-44E8-9AD8-B2014203FC79}" srcOrd="1" destOrd="0" parTransId="{8AAC3C4D-4FD9-46D5-959D-75AC3D4162E0}" sibTransId="{EA1D06BE-40AF-4AD0-AC8E-F7BB1CAFFCDE}"/>
    <dgm:cxn modelId="{E75063E7-199A-4C10-AFDC-EB5F4DADA49C}" srcId="{A3B5C384-10A6-4B99-98FA-E8A52DBECD99}" destId="{638F4D61-0888-49FF-B5F6-9CC09241AB18}" srcOrd="0" destOrd="0" parTransId="{C5E11ECB-DABE-40CC-8EB3-FD11B18B14B1}" sibTransId="{8CFB58D9-2737-4161-8E36-DD7B9A0D2CF9}"/>
    <dgm:cxn modelId="{21E2DEF4-40ED-45A5-9CD5-D70C2E06B315}" type="presParOf" srcId="{880BD3CF-A21E-4178-96EE-18B79849D6A1}" destId="{BC2FD872-F4AA-4507-ADCC-AA6BDD523D60}" srcOrd="0" destOrd="0" presId="urn:microsoft.com/office/officeart/2005/8/layout/hList1"/>
    <dgm:cxn modelId="{A9AD92D8-0CF8-454A-8607-E555E4B0889D}" type="presParOf" srcId="{BC2FD872-F4AA-4507-ADCC-AA6BDD523D60}" destId="{BE47CE44-A7ED-4147-85B3-97374A5C68D0}" srcOrd="0" destOrd="0" presId="urn:microsoft.com/office/officeart/2005/8/layout/hList1"/>
    <dgm:cxn modelId="{7C8E17DC-DC9E-42FD-9F93-6274D537475E}" type="presParOf" srcId="{BC2FD872-F4AA-4507-ADCC-AA6BDD523D60}" destId="{D317734A-4064-4CBF-A302-8EC54B8A94D6}" srcOrd="1" destOrd="0" presId="urn:microsoft.com/office/officeart/2005/8/layout/hList1"/>
    <dgm:cxn modelId="{9E5589AE-E4F0-4E55-B29E-22C628D95671}" type="presParOf" srcId="{880BD3CF-A21E-4178-96EE-18B79849D6A1}" destId="{B601AD0D-4915-4C76-9BF4-9BA5A1D35B33}" srcOrd="1" destOrd="0" presId="urn:microsoft.com/office/officeart/2005/8/layout/hList1"/>
    <dgm:cxn modelId="{DC675BBB-1231-42F5-B43F-2A2C6F5401F7}" type="presParOf" srcId="{880BD3CF-A21E-4178-96EE-18B79849D6A1}" destId="{47B77BFD-7421-4D92-8EC7-EC1E6CBC3B59}" srcOrd="2" destOrd="0" presId="urn:microsoft.com/office/officeart/2005/8/layout/hList1"/>
    <dgm:cxn modelId="{0C7A8D01-A693-4505-AA5C-0A6B45822A51}" type="presParOf" srcId="{47B77BFD-7421-4D92-8EC7-EC1E6CBC3B59}" destId="{EFFD65A3-720C-4F6D-BB60-C2F6925C1BBD}" srcOrd="0" destOrd="0" presId="urn:microsoft.com/office/officeart/2005/8/layout/hList1"/>
    <dgm:cxn modelId="{E544AD3E-2A0A-44E2-8E3F-2EE9F9D2A775}" type="presParOf" srcId="{47B77BFD-7421-4D92-8EC7-EC1E6CBC3B59}" destId="{5F50BB31-C357-4363-8A38-19BAFB5F2F75}" srcOrd="1" destOrd="0" presId="urn:microsoft.com/office/officeart/2005/8/layout/hList1"/>
    <dgm:cxn modelId="{B489C63A-1C70-4895-8A5D-643BEC1B9071}" type="presParOf" srcId="{880BD3CF-A21E-4178-96EE-18B79849D6A1}" destId="{3B770EFA-52D5-4CDA-87AB-6AC226444199}" srcOrd="3" destOrd="0" presId="urn:microsoft.com/office/officeart/2005/8/layout/hList1"/>
    <dgm:cxn modelId="{45A936E2-FEB5-44A0-BC97-F0C460E9E581}" type="presParOf" srcId="{880BD3CF-A21E-4178-96EE-18B79849D6A1}" destId="{B6C12897-B1AF-41AE-BDD9-C4984A068E04}" srcOrd="4" destOrd="0" presId="urn:microsoft.com/office/officeart/2005/8/layout/hList1"/>
    <dgm:cxn modelId="{CA5B56B1-06CC-4570-B783-49188AC26653}" type="presParOf" srcId="{B6C12897-B1AF-41AE-BDD9-C4984A068E04}" destId="{83945E70-878F-4406-827F-BA1D4E4A8F35}" srcOrd="0" destOrd="0" presId="urn:microsoft.com/office/officeart/2005/8/layout/hList1"/>
    <dgm:cxn modelId="{AF786705-10AD-4CEB-A7FD-4BBB4BED5FC8}" type="presParOf" srcId="{B6C12897-B1AF-41AE-BDD9-C4984A068E04}" destId="{11D1D024-703C-46C5-9B23-DAFAEC8A0F5A}" srcOrd="1" destOrd="0" presId="urn:microsoft.com/office/officeart/2005/8/layout/h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7CE44-A7ED-4147-85B3-97374A5C68D0}">
      <dsp:nvSpPr>
        <dsp:cNvPr id="0" name=""/>
        <dsp:cNvSpPr/>
      </dsp:nvSpPr>
      <dsp:spPr>
        <a:xfrm>
          <a:off x="3316" y="189167"/>
          <a:ext cx="3233518" cy="1293407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Малый бизнес без выделенного специалиста по охране труда</a:t>
          </a:r>
        </a:p>
      </dsp:txBody>
      <dsp:txXfrm>
        <a:off x="3316" y="189167"/>
        <a:ext cx="3233518" cy="1293407"/>
      </dsp:txXfrm>
    </dsp:sp>
    <dsp:sp modelId="{D317734A-4064-4CBF-A302-8EC54B8A94D6}">
      <dsp:nvSpPr>
        <dsp:cNvPr id="0" name=""/>
        <dsp:cNvSpPr/>
      </dsp:nvSpPr>
      <dsp:spPr>
        <a:xfrm>
          <a:off x="3316" y="1482574"/>
          <a:ext cx="3233518" cy="3746924"/>
        </a:xfrm>
        <a:prstGeom prst="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0" kern="1200" dirty="0"/>
            <a:t>В небольших компаниях часто отсутствуют отдельные специалисты или отделы, ответственные за охрану труда. Эти функции распределены между HR-менеджером, руководителем или даже бухгалтером, что снижает качество управления рисками и повышает уязвимость бизнеса перед проверками и штрафами. Для таких компаний ОПР — это возможность получить готовое комплексное решение под ключ: от диагностики до обучения ответственных лиц, что значительно упрощает выполнение законодательных требований и снижает нагрузку на внутренние ресурсы.</a:t>
          </a:r>
          <a:endParaRPr lang="ru-RU" sz="1400" kern="1200" dirty="0"/>
        </a:p>
      </dsp:txBody>
      <dsp:txXfrm>
        <a:off x="3316" y="1482574"/>
        <a:ext cx="3233518" cy="3746924"/>
      </dsp:txXfrm>
    </dsp:sp>
    <dsp:sp modelId="{EFFD65A3-720C-4F6D-BB60-C2F6925C1BBD}">
      <dsp:nvSpPr>
        <dsp:cNvPr id="0" name=""/>
        <dsp:cNvSpPr/>
      </dsp:nvSpPr>
      <dsp:spPr>
        <a:xfrm>
          <a:off x="3689527" y="189167"/>
          <a:ext cx="3233518" cy="1293407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Средний бизнес с </a:t>
          </a: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HR</a:t>
          </a: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отделом охраны труда</a:t>
          </a:r>
        </a:p>
      </dsp:txBody>
      <dsp:txXfrm>
        <a:off x="3689527" y="189167"/>
        <a:ext cx="3233518" cy="1293407"/>
      </dsp:txXfrm>
    </dsp:sp>
    <dsp:sp modelId="{5F50BB31-C357-4363-8A38-19BAFB5F2F75}">
      <dsp:nvSpPr>
        <dsp:cNvPr id="0" name=""/>
        <dsp:cNvSpPr/>
      </dsp:nvSpPr>
      <dsp:spPr>
        <a:xfrm>
          <a:off x="3689527" y="1482574"/>
          <a:ext cx="3233518" cy="3746924"/>
        </a:xfrm>
        <a:prstGeom prst="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0" kern="1200" dirty="0"/>
            <a:t>В организациях среднего размера, где уже есть HR и выделенный отдел по безопасности, часто возникает потребность в комплексных системных решениях для оптимизации процессов и повышения эффективности управления профессиональными рисками. Оценка профессиональных рисков помогает не только соответствовать законам, но и внедрить действенные методики снижения травматизма и затрат, обеспечивая обучение сотрудников и сопровождение системы на всех этапах.</a:t>
          </a:r>
          <a:endParaRPr lang="ru-RU" sz="1400" kern="1200" dirty="0"/>
        </a:p>
      </dsp:txBody>
      <dsp:txXfrm>
        <a:off x="3689527" y="1482574"/>
        <a:ext cx="3233518" cy="3746924"/>
      </dsp:txXfrm>
    </dsp:sp>
    <dsp:sp modelId="{83945E70-878F-4406-827F-BA1D4E4A8F35}">
      <dsp:nvSpPr>
        <dsp:cNvPr id="0" name=""/>
        <dsp:cNvSpPr/>
      </dsp:nvSpPr>
      <dsp:spPr>
        <a:xfrm>
          <a:off x="7375738" y="189167"/>
          <a:ext cx="3233518" cy="1293407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Организации с численностью сотрудников более 50 человек</a:t>
          </a:r>
        </a:p>
      </dsp:txBody>
      <dsp:txXfrm>
        <a:off x="7375738" y="189167"/>
        <a:ext cx="3233518" cy="1293407"/>
      </dsp:txXfrm>
    </dsp:sp>
    <dsp:sp modelId="{11D1D024-703C-46C5-9B23-DAFAEC8A0F5A}">
      <dsp:nvSpPr>
        <dsp:cNvPr id="0" name=""/>
        <dsp:cNvSpPr/>
      </dsp:nvSpPr>
      <dsp:spPr>
        <a:xfrm>
          <a:off x="7375738" y="1482574"/>
          <a:ext cx="3233518" cy="3746924"/>
        </a:xfrm>
        <a:prstGeom prst="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0" kern="1200" dirty="0"/>
            <a:t>Чем больше штат, тем выше общие риски на предприятии, возрастает также объем документации и потенциальные расходы на выплаты в случае несчастных случаев. Для таких компаний особенно важно внедрять системный, комплексный подход к управлению профессиональными рисками — эффективно распределять ответственность, регулярно проводить актуализацию оценки и тренинги, а также постоянно контролировать ситуацию с безопасностью. ОПР становится важной инвестицией в стабильность и защиту бизнеса.</a:t>
          </a:r>
          <a:endParaRPr lang="ru-RU" sz="1400" kern="1200" dirty="0"/>
        </a:p>
      </dsp:txBody>
      <dsp:txXfrm>
        <a:off x="7375738" y="1482574"/>
        <a:ext cx="3233518" cy="3746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C8CBA-DC7A-4289-80CD-CD0157270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3C1FCD-E55A-44F9-8892-4A807A5E7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6C0511-0FDB-47C7-8B90-805CCD0E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26.12.2025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414D97-70E7-480F-8222-6F34BC1B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72CF26-0EA7-4A60-A210-ACE087D0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5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8D3AF-1EE6-45DF-AA11-D7AB75E7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77B6A6-4D61-42B4-A7F9-D6501E284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2191B-759C-4D44-89F7-EC08A4E84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AB8909-870D-4FAC-933E-F49BA52F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26.12.2025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1DB187-B7BC-47EF-81B4-86880DDC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15EB44-D8A8-42A2-87B4-E776B77D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65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27E39-7F3D-4E7F-9668-EF9507FA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CA81D4-0BCB-42ED-AC7A-E45FD3460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CE0F1C-109C-4EA2-A65F-E09C6E55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26.12.2025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5594AD-D178-48AF-8C58-D05C74CD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510DED-63B7-48D8-9E06-A662429C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477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0AC84A-7B23-4D54-A9DB-161407CE6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6E8208-861E-4EF3-816E-6E44D756E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05B6CA-BF28-4CFD-BE93-F003DA31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26.12.2025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0D3FC2-39D2-49CB-BDCD-4237856A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15A0C-6D58-410E-A92A-3BB23112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308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63AF58E-CCD9-4DE6-A7E2-26BDC09F15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041BA97-BAD9-4001-9506-E11005E1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11475001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224D964D-FD5B-48F5-8B18-EACAC6049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999" y="1836737"/>
            <a:ext cx="11530013" cy="10223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957B8229-3341-4204-ABAC-7770516A4EC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280988" y="2713037"/>
            <a:ext cx="11630512" cy="377983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7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359AD-D581-4F32-8D7B-5A7303AC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4C58F-C553-4C59-A9E5-5639B012F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1C6E13-94F1-4E84-9F27-B4C3B094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26.12.2025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6272E1-B1DF-4FBD-A0FD-492ABFCA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4DEC83-DAA5-4C6D-8D4B-BF03457A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18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2E189-CF27-420A-85D2-E5876822A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D5A772-C4C8-4E08-B48F-8CD51F434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C306F-4EA4-496E-A1CA-5F6823D5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26.12.2025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464ED1-21C8-4BCE-AF1A-B821DC4C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936C59-1F73-4222-8ED4-BF5683B4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3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E85C9-EC20-436D-BAE5-2C4F1243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8B4579-DA0D-40FA-BCCC-F526B965E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96D469-6CF6-494C-A1D2-E70D42203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A158C2-021E-481A-885A-9D0352A2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26.12.2025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62E538-35FF-491E-A7A3-82618B2A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3556A-DAAA-4C39-BCB7-91D7999A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8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EF1A4-36D4-4779-9E12-492529174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F2FBDC-D97C-46B0-8030-D8E4C2D56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B0FC86-B369-46C5-A7B8-B99B53D3F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B09F369-837B-4C2E-8FA2-9C1F1791C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D0DC6A-000D-4F70-86B5-771632A54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301BC7-CB1F-4DBC-A2EB-9670C3B61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26.12.2025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48F8B-02D5-4903-9013-3F583D64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12BB498-3D96-439C-AB4D-8E8D73ED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6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2003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E1A572D3-4DA6-4192-BFF8-8B6EB79AD353}"/>
              </a:ext>
            </a:extLst>
          </p:cNvPr>
          <p:cNvSpPr/>
          <p:nvPr userDrawn="1"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F8DA119-664A-4591-A005-453FEF365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68525"/>
            <a:ext cx="10515600" cy="40957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3756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000" y="279000"/>
            <a:ext cx="65700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0825" y="1538288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6063" y="234000"/>
            <a:ext cx="2249487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780" y="3113662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1802" y="549000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91802" y="4095550"/>
            <a:ext cx="2249487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0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7E728-47D6-4475-94EF-3689685F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F32C15-1300-464F-BA54-88642F54F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ABC4BB-D24E-414A-9426-CF01BC1B3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441789-CBAA-4724-8D24-AEFAEB11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26.12.2025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E03F1F-5631-4AE9-84F5-166B1B54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D6C9F5-D723-4000-88BA-417FC3BE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76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A010C-DA26-43A3-A460-B317C2B3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CAD0C7-F3AF-4A99-B7A4-594FB878E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9764E-3742-48FF-B875-763B97BD9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C4ABE-3AB2-4760-AE95-817E917DACAD}" type="datetimeFigureOut">
              <a:rPr lang="ru-RU" smtClean="0"/>
              <a:pPr/>
              <a:t>26.12.2025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A3201E-2B60-46A4-8BD3-4AC0C0112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470D74-DAAC-4D19-ACF5-2EF1544C9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:a16="http://schemas.microsoft.com/office/drawing/2014/main" id="{835B29EF-FFFB-41B4-9133-19FFA86AB34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7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0" y="-46723"/>
            <a:ext cx="7512001" cy="6976184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D43E661-D69B-4EC6-8FFE-EB226B9C184A}"/>
              </a:ext>
            </a:extLst>
          </p:cNvPr>
          <p:cNvSpPr/>
          <p:nvPr/>
        </p:nvSpPr>
        <p:spPr>
          <a:xfrm rot="1363364">
            <a:off x="5415611" y="2827379"/>
            <a:ext cx="569591" cy="4422544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69591"/>
              <a:gd name="connsiteY0" fmla="*/ 222006 h 5400000"/>
              <a:gd name="connsiteX1" fmla="*/ 540000 w 569591"/>
              <a:gd name="connsiteY1" fmla="*/ 0 h 5400000"/>
              <a:gd name="connsiteX2" fmla="*/ 569591 w 569591"/>
              <a:gd name="connsiteY2" fmla="*/ 5094866 h 5400000"/>
              <a:gd name="connsiteX3" fmla="*/ 0 w 569591"/>
              <a:gd name="connsiteY3" fmla="*/ 5400000 h 5400000"/>
              <a:gd name="connsiteX4" fmla="*/ 32 w 569591"/>
              <a:gd name="connsiteY4" fmla="*/ 222006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91" h="5400000">
                <a:moveTo>
                  <a:pt x="32" y="222006"/>
                </a:moveTo>
                <a:lnTo>
                  <a:pt x="540000" y="0"/>
                </a:lnTo>
                <a:lnTo>
                  <a:pt x="569591" y="5094866"/>
                </a:ln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E6B8E0E-916E-446C-8132-93622B2B0F73}"/>
              </a:ext>
            </a:extLst>
          </p:cNvPr>
          <p:cNvSpPr/>
          <p:nvPr/>
        </p:nvSpPr>
        <p:spPr>
          <a:xfrm rot="1363364">
            <a:off x="7198910" y="-421810"/>
            <a:ext cx="540000" cy="5176884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15764 w 540000"/>
              <a:gd name="connsiteY0" fmla="*/ 219317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15764 w 540000"/>
              <a:gd name="connsiteY4" fmla="*/ 219317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0">
                <a:moveTo>
                  <a:pt x="15764" y="219317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cubicBezTo>
                  <a:pt x="5255" y="3673106"/>
                  <a:pt x="10509" y="1946211"/>
                  <a:pt x="15764" y="2193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B0A06D-BE18-42F6-B6FD-5711770E378C}"/>
              </a:ext>
            </a:extLst>
          </p:cNvPr>
          <p:cNvSpPr txBox="1"/>
          <p:nvPr/>
        </p:nvSpPr>
        <p:spPr>
          <a:xfrm>
            <a:off x="198775" y="2468473"/>
            <a:ext cx="635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Оценка профессиональных рисков на предприятии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8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3176ECF0-EE47-41EA-875B-0519BA2E98AA}"/>
              </a:ext>
            </a:extLst>
          </p:cNvPr>
          <p:cNvSpPr/>
          <p:nvPr/>
        </p:nvSpPr>
        <p:spPr>
          <a:xfrm rot="5400000">
            <a:off x="-1536000" y="1536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D0F88E-A636-404B-B161-F0893E825ED3}"/>
              </a:ext>
            </a:extLst>
          </p:cNvPr>
          <p:cNvSpPr txBox="1"/>
          <p:nvPr/>
        </p:nvSpPr>
        <p:spPr>
          <a:xfrm>
            <a:off x="1127448" y="314136"/>
            <a:ext cx="10153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компании нуждаются </a:t>
            </a:r>
          </a:p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оценке профессиональных рисков?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8B55AB3-F8F5-4190-87B1-EA052B693B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3463389"/>
              </p:ext>
            </p:extLst>
          </p:nvPr>
        </p:nvGraphicFramePr>
        <p:xfrm>
          <a:off x="668002" y="1346252"/>
          <a:ext cx="1061257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6345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3176ECF0-EE47-41EA-875B-0519BA2E98AA}"/>
              </a:ext>
            </a:extLst>
          </p:cNvPr>
          <p:cNvSpPr/>
          <p:nvPr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B7404-5B1E-454B-9143-37B12EAA7828}"/>
              </a:ext>
            </a:extLst>
          </p:cNvPr>
          <p:cNvSpPr txBox="1"/>
          <p:nvPr/>
        </p:nvSpPr>
        <p:spPr>
          <a:xfrm>
            <a:off x="1272320" y="1762665"/>
            <a:ext cx="8880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Базовый тариф – это фундамент – 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обязательный уровень каждого предприятия.</a:t>
            </a:r>
          </a:p>
        </p:txBody>
      </p:sp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id="{0B1C8BEE-44EE-43C4-BE09-B00C937127CC}"/>
              </a:ext>
            </a:extLst>
          </p:cNvPr>
          <p:cNvSpPr/>
          <p:nvPr/>
        </p:nvSpPr>
        <p:spPr>
          <a:xfrm>
            <a:off x="730720" y="1729017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372513-778F-4AA9-B6A9-CBDCCBF2DD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4452" y="1802234"/>
            <a:ext cx="360000" cy="36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D351E3-07F6-4C1A-9469-0436585956E7}"/>
              </a:ext>
            </a:extLst>
          </p:cNvPr>
          <p:cNvSpPr txBox="1"/>
          <p:nvPr/>
        </p:nvSpPr>
        <p:spPr>
          <a:xfrm>
            <a:off x="1309654" y="2773377"/>
            <a:ext cx="5396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Тариф оптимальный – для полной системы управления рисками с обучением и сопровождением.</a:t>
            </a:r>
          </a:p>
        </p:txBody>
      </p:sp>
      <p:sp>
        <p:nvSpPr>
          <p:cNvPr id="11" name="Шестиугольник 10">
            <a:extLst>
              <a:ext uri="{FF2B5EF4-FFF2-40B4-BE49-F238E27FC236}">
                <a16:creationId xmlns:a16="http://schemas.microsoft.com/office/drawing/2014/main" id="{B2797BE5-D4C6-48B7-A238-05BCC384657F}"/>
              </a:ext>
            </a:extLst>
          </p:cNvPr>
          <p:cNvSpPr/>
          <p:nvPr/>
        </p:nvSpPr>
        <p:spPr>
          <a:xfrm>
            <a:off x="690885" y="2994573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C0725A-D1F4-4D06-AFC1-F0C84997F5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8327" y="3067790"/>
            <a:ext cx="360000" cy="36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CD0F59-A28A-4ED6-837E-EC4C90E60049}"/>
              </a:ext>
            </a:extLst>
          </p:cNvPr>
          <p:cNvSpPr txBox="1"/>
          <p:nvPr/>
        </p:nvSpPr>
        <p:spPr>
          <a:xfrm>
            <a:off x="1313132" y="4365104"/>
            <a:ext cx="5396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 выполнения услуги от 10 рабочих дней.</a:t>
            </a:r>
          </a:p>
        </p:txBody>
      </p:sp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id="{F5123C87-61F3-4D25-B595-D69417829DBF}"/>
              </a:ext>
            </a:extLst>
          </p:cNvPr>
          <p:cNvSpPr/>
          <p:nvPr/>
        </p:nvSpPr>
        <p:spPr>
          <a:xfrm>
            <a:off x="730322" y="4293096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4B29389-B485-43E6-8925-BA554CBDA29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7640" y="4365208"/>
            <a:ext cx="360000" cy="36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D0F88E-A636-404B-B161-F0893E825ED3}"/>
              </a:ext>
            </a:extLst>
          </p:cNvPr>
          <p:cNvSpPr txBox="1"/>
          <p:nvPr/>
        </p:nvSpPr>
        <p:spPr>
          <a:xfrm>
            <a:off x="1127448" y="314136"/>
            <a:ext cx="936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тарифа для любого предприятия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608E83C-2F35-4258-B8BA-A12FE2C6896C}"/>
              </a:ext>
            </a:extLst>
          </p:cNvPr>
          <p:cNvGrpSpPr/>
          <p:nvPr/>
        </p:nvGrpSpPr>
        <p:grpSpPr>
          <a:xfrm>
            <a:off x="6939047" y="1494462"/>
            <a:ext cx="4733607" cy="4113733"/>
            <a:chOff x="6975027" y="2069853"/>
            <a:chExt cx="4002786" cy="3478614"/>
          </a:xfrm>
          <a:blipFill>
            <a:blip r:embed="rId8"/>
            <a:stretch>
              <a:fillRect/>
            </a:stretch>
          </a:blipFill>
        </p:grpSpPr>
        <p:sp>
          <p:nvSpPr>
            <p:cNvPr id="18" name="Шестиугольник 17">
              <a:extLst>
                <a:ext uri="{FF2B5EF4-FFF2-40B4-BE49-F238E27FC236}">
                  <a16:creationId xmlns:a16="http://schemas.microsoft.com/office/drawing/2014/main" id="{33B9EEBC-04CC-4030-A45E-FAB2A1910702}"/>
                </a:ext>
              </a:extLst>
            </p:cNvPr>
            <p:cNvSpPr/>
            <p:nvPr/>
          </p:nvSpPr>
          <p:spPr>
            <a:xfrm rot="1800000">
              <a:off x="7615723" y="2079077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Шестиугольник 19">
              <a:extLst>
                <a:ext uri="{FF2B5EF4-FFF2-40B4-BE49-F238E27FC236}">
                  <a16:creationId xmlns:a16="http://schemas.microsoft.com/office/drawing/2014/main" id="{0AC2DD81-362A-4236-8FFA-F2441FC7211E}"/>
                </a:ext>
              </a:extLst>
            </p:cNvPr>
            <p:cNvSpPr/>
            <p:nvPr/>
          </p:nvSpPr>
          <p:spPr>
            <a:xfrm rot="1800000">
              <a:off x="8897116" y="2069853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Шестиугольник 22">
              <a:extLst>
                <a:ext uri="{FF2B5EF4-FFF2-40B4-BE49-F238E27FC236}">
                  <a16:creationId xmlns:a16="http://schemas.microsoft.com/office/drawing/2014/main" id="{97C4106C-A604-466C-9469-22E160FF907E}"/>
                </a:ext>
              </a:extLst>
            </p:cNvPr>
            <p:cNvSpPr/>
            <p:nvPr/>
          </p:nvSpPr>
          <p:spPr>
            <a:xfrm rot="1800000">
              <a:off x="8256421" y="3183858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Шестиугольник 23">
              <a:extLst>
                <a:ext uri="{FF2B5EF4-FFF2-40B4-BE49-F238E27FC236}">
                  <a16:creationId xmlns:a16="http://schemas.microsoft.com/office/drawing/2014/main" id="{E3FE9B03-9D22-4BC3-9438-F2A07616CE89}"/>
                </a:ext>
              </a:extLst>
            </p:cNvPr>
            <p:cNvSpPr/>
            <p:nvPr/>
          </p:nvSpPr>
          <p:spPr>
            <a:xfrm rot="1800000">
              <a:off x="9537813" y="3174635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Шестиугольник 24">
              <a:extLst>
                <a:ext uri="{FF2B5EF4-FFF2-40B4-BE49-F238E27FC236}">
                  <a16:creationId xmlns:a16="http://schemas.microsoft.com/office/drawing/2014/main" id="{CABC493D-0CDA-4BA3-9138-CB0B8AC118A6}"/>
                </a:ext>
              </a:extLst>
            </p:cNvPr>
            <p:cNvSpPr/>
            <p:nvPr/>
          </p:nvSpPr>
          <p:spPr>
            <a:xfrm rot="1800000">
              <a:off x="6975027" y="3174634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Шестиугольник 25">
              <a:extLst>
                <a:ext uri="{FF2B5EF4-FFF2-40B4-BE49-F238E27FC236}">
                  <a16:creationId xmlns:a16="http://schemas.microsoft.com/office/drawing/2014/main" id="{8F87E274-CDFC-4133-8411-F353832CE8D5}"/>
                </a:ext>
              </a:extLst>
            </p:cNvPr>
            <p:cNvSpPr/>
            <p:nvPr/>
          </p:nvSpPr>
          <p:spPr>
            <a:xfrm rot="1800000">
              <a:off x="7615724" y="4307088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Шестиугольник 26">
              <a:extLst>
                <a:ext uri="{FF2B5EF4-FFF2-40B4-BE49-F238E27FC236}">
                  <a16:creationId xmlns:a16="http://schemas.microsoft.com/office/drawing/2014/main" id="{8E462725-F554-444D-8703-F7C95F47B6E4}"/>
                </a:ext>
              </a:extLst>
            </p:cNvPr>
            <p:cNvSpPr/>
            <p:nvPr/>
          </p:nvSpPr>
          <p:spPr>
            <a:xfrm rot="1800000">
              <a:off x="8897117" y="4297864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Шестиугольник 21">
            <a:extLst>
              <a:ext uri="{FF2B5EF4-FFF2-40B4-BE49-F238E27FC236}">
                <a16:creationId xmlns:a16="http://schemas.microsoft.com/office/drawing/2014/main" id="{A80E222F-E188-46C6-B0F3-62B6546F22D0}"/>
              </a:ext>
            </a:extLst>
          </p:cNvPr>
          <p:cNvSpPr/>
          <p:nvPr/>
        </p:nvSpPr>
        <p:spPr>
          <a:xfrm>
            <a:off x="690885" y="5445224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6CED013-14EB-4203-A57A-C9D8C259EA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4617" y="5518441"/>
            <a:ext cx="360000" cy="360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67250B6-B35B-44D9-9ED4-2F8C5578D0DF}"/>
              </a:ext>
            </a:extLst>
          </p:cNvPr>
          <p:cNvSpPr txBox="1"/>
          <p:nvPr/>
        </p:nvSpPr>
        <p:spPr>
          <a:xfrm>
            <a:off x="1308114" y="5157192"/>
            <a:ext cx="5396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 работы с нами – дистанционный. Есть возможность очного выезда сотрудника при предварительном согласовании.</a:t>
            </a:r>
          </a:p>
        </p:txBody>
      </p:sp>
    </p:spTree>
    <p:extLst>
      <p:ext uri="{BB962C8B-B14F-4D97-AF65-F5344CB8AC3E}">
        <p14:creationId xmlns:p14="http://schemas.microsoft.com/office/powerpoint/2010/main" val="3686989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E6B8E0E-916E-446C-8132-93622B2B0F73}"/>
              </a:ext>
            </a:extLst>
          </p:cNvPr>
          <p:cNvSpPr/>
          <p:nvPr/>
        </p:nvSpPr>
        <p:spPr>
          <a:xfrm rot="1363364">
            <a:off x="4908855" y="-354265"/>
            <a:ext cx="511263" cy="5141117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6158 w 540000"/>
              <a:gd name="connsiteY0" fmla="*/ 233622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36158 w 540000"/>
              <a:gd name="connsiteY4" fmla="*/ 233622 h 5400000"/>
              <a:gd name="connsiteX0" fmla="*/ 21991 w 540000"/>
              <a:gd name="connsiteY0" fmla="*/ 232632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21991 w 540000"/>
              <a:gd name="connsiteY4" fmla="*/ 232632 h 5400000"/>
              <a:gd name="connsiteX0" fmla="*/ 21991 w 528835"/>
              <a:gd name="connsiteY0" fmla="*/ 191934 h 5359302"/>
              <a:gd name="connsiteX1" fmla="*/ 528835 w 528835"/>
              <a:gd name="connsiteY1" fmla="*/ 0 h 5359302"/>
              <a:gd name="connsiteX2" fmla="*/ 465692 w 528835"/>
              <a:gd name="connsiteY2" fmla="*/ 5163362 h 5359302"/>
              <a:gd name="connsiteX3" fmla="*/ 0 w 528835"/>
              <a:gd name="connsiteY3" fmla="*/ 5359302 h 5359302"/>
              <a:gd name="connsiteX4" fmla="*/ 21991 w 528835"/>
              <a:gd name="connsiteY4" fmla="*/ 191934 h 5359302"/>
              <a:gd name="connsiteX0" fmla="*/ 13681 w 528835"/>
              <a:gd name="connsiteY0" fmla="*/ 188390 h 5359302"/>
              <a:gd name="connsiteX1" fmla="*/ 528835 w 528835"/>
              <a:gd name="connsiteY1" fmla="*/ 0 h 5359302"/>
              <a:gd name="connsiteX2" fmla="*/ 465692 w 528835"/>
              <a:gd name="connsiteY2" fmla="*/ 5163362 h 5359302"/>
              <a:gd name="connsiteX3" fmla="*/ 0 w 528835"/>
              <a:gd name="connsiteY3" fmla="*/ 5359302 h 5359302"/>
              <a:gd name="connsiteX4" fmla="*/ 13681 w 528835"/>
              <a:gd name="connsiteY4" fmla="*/ 188390 h 5359302"/>
              <a:gd name="connsiteX0" fmla="*/ 13681 w 511263"/>
              <a:gd name="connsiteY0" fmla="*/ 180730 h 5351642"/>
              <a:gd name="connsiteX1" fmla="*/ 511263 w 511263"/>
              <a:gd name="connsiteY1" fmla="*/ 0 h 5351642"/>
              <a:gd name="connsiteX2" fmla="*/ 465692 w 511263"/>
              <a:gd name="connsiteY2" fmla="*/ 5155702 h 5351642"/>
              <a:gd name="connsiteX3" fmla="*/ 0 w 511263"/>
              <a:gd name="connsiteY3" fmla="*/ 5351642 h 5351642"/>
              <a:gd name="connsiteX4" fmla="*/ 13681 w 511263"/>
              <a:gd name="connsiteY4" fmla="*/ 180730 h 535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263" h="5351642">
                <a:moveTo>
                  <a:pt x="13681" y="180730"/>
                </a:moveTo>
                <a:lnTo>
                  <a:pt x="511263" y="0"/>
                </a:lnTo>
                <a:lnTo>
                  <a:pt x="465692" y="5155702"/>
                </a:lnTo>
                <a:lnTo>
                  <a:pt x="0" y="5351642"/>
                </a:lnTo>
                <a:cubicBezTo>
                  <a:pt x="7330" y="3629186"/>
                  <a:pt x="6351" y="1903186"/>
                  <a:pt x="13681" y="1807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D43E661-D69B-4EC6-8FFE-EB226B9C184A}"/>
              </a:ext>
            </a:extLst>
          </p:cNvPr>
          <p:cNvSpPr/>
          <p:nvPr/>
        </p:nvSpPr>
        <p:spPr>
          <a:xfrm rot="1363364">
            <a:off x="3150226" y="2895559"/>
            <a:ext cx="532615" cy="4399242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40000"/>
              <a:gd name="connsiteY0" fmla="*/ 138230 h 5316224"/>
              <a:gd name="connsiteX1" fmla="*/ 537219 w 540000"/>
              <a:gd name="connsiteY1" fmla="*/ 0 h 5316224"/>
              <a:gd name="connsiteX2" fmla="*/ 540000 w 540000"/>
              <a:gd name="connsiteY2" fmla="*/ 5316224 h 5316224"/>
              <a:gd name="connsiteX3" fmla="*/ 0 w 540000"/>
              <a:gd name="connsiteY3" fmla="*/ 5316224 h 5316224"/>
              <a:gd name="connsiteX4" fmla="*/ 32 w 540000"/>
              <a:gd name="connsiteY4" fmla="*/ 138230 h 5316224"/>
              <a:gd name="connsiteX0" fmla="*/ 1332 w 540000"/>
              <a:gd name="connsiteY0" fmla="*/ 182433 h 5316224"/>
              <a:gd name="connsiteX1" fmla="*/ 537219 w 540000"/>
              <a:gd name="connsiteY1" fmla="*/ 0 h 5316224"/>
              <a:gd name="connsiteX2" fmla="*/ 540000 w 540000"/>
              <a:gd name="connsiteY2" fmla="*/ 5316224 h 5316224"/>
              <a:gd name="connsiteX3" fmla="*/ 0 w 540000"/>
              <a:gd name="connsiteY3" fmla="*/ 5316224 h 5316224"/>
              <a:gd name="connsiteX4" fmla="*/ 1332 w 540000"/>
              <a:gd name="connsiteY4" fmla="*/ 182433 h 5316224"/>
              <a:gd name="connsiteX0" fmla="*/ 1332 w 540000"/>
              <a:gd name="connsiteY0" fmla="*/ 197076 h 5330867"/>
              <a:gd name="connsiteX1" fmla="*/ 531087 w 540000"/>
              <a:gd name="connsiteY1" fmla="*/ 0 h 5330867"/>
              <a:gd name="connsiteX2" fmla="*/ 540000 w 540000"/>
              <a:gd name="connsiteY2" fmla="*/ 5330867 h 5330867"/>
              <a:gd name="connsiteX3" fmla="*/ 0 w 540000"/>
              <a:gd name="connsiteY3" fmla="*/ 5330867 h 5330867"/>
              <a:gd name="connsiteX4" fmla="*/ 1332 w 540000"/>
              <a:gd name="connsiteY4" fmla="*/ 197076 h 5330867"/>
              <a:gd name="connsiteX0" fmla="*/ 8892 w 540000"/>
              <a:gd name="connsiteY0" fmla="*/ 190468 h 5330867"/>
              <a:gd name="connsiteX1" fmla="*/ 531087 w 540000"/>
              <a:gd name="connsiteY1" fmla="*/ 0 h 5330867"/>
              <a:gd name="connsiteX2" fmla="*/ 540000 w 540000"/>
              <a:gd name="connsiteY2" fmla="*/ 5330867 h 5330867"/>
              <a:gd name="connsiteX3" fmla="*/ 0 w 540000"/>
              <a:gd name="connsiteY3" fmla="*/ 5330867 h 5330867"/>
              <a:gd name="connsiteX4" fmla="*/ 8892 w 540000"/>
              <a:gd name="connsiteY4" fmla="*/ 190468 h 5330867"/>
              <a:gd name="connsiteX0" fmla="*/ 8892 w 540000"/>
              <a:gd name="connsiteY0" fmla="*/ 178924 h 5319323"/>
              <a:gd name="connsiteX1" fmla="*/ 528177 w 540000"/>
              <a:gd name="connsiteY1" fmla="*/ 0 h 5319323"/>
              <a:gd name="connsiteX2" fmla="*/ 540000 w 540000"/>
              <a:gd name="connsiteY2" fmla="*/ 5319323 h 5319323"/>
              <a:gd name="connsiteX3" fmla="*/ 0 w 540000"/>
              <a:gd name="connsiteY3" fmla="*/ 5319323 h 5319323"/>
              <a:gd name="connsiteX4" fmla="*/ 8892 w 540000"/>
              <a:gd name="connsiteY4" fmla="*/ 178924 h 5319323"/>
              <a:gd name="connsiteX0" fmla="*/ 8892 w 532615"/>
              <a:gd name="connsiteY0" fmla="*/ 178924 h 5319323"/>
              <a:gd name="connsiteX1" fmla="*/ 528177 w 532615"/>
              <a:gd name="connsiteY1" fmla="*/ 0 h 5319323"/>
              <a:gd name="connsiteX2" fmla="*/ 532615 w 532615"/>
              <a:gd name="connsiteY2" fmla="*/ 5083327 h 5319323"/>
              <a:gd name="connsiteX3" fmla="*/ 0 w 532615"/>
              <a:gd name="connsiteY3" fmla="*/ 5319323 h 5319323"/>
              <a:gd name="connsiteX4" fmla="*/ 8892 w 532615"/>
              <a:gd name="connsiteY4" fmla="*/ 178924 h 531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615" h="5319323">
                <a:moveTo>
                  <a:pt x="8892" y="178924"/>
                </a:moveTo>
                <a:lnTo>
                  <a:pt x="528177" y="0"/>
                </a:lnTo>
                <a:cubicBezTo>
                  <a:pt x="529656" y="1694442"/>
                  <a:pt x="531136" y="3388885"/>
                  <a:pt x="532615" y="5083327"/>
                </a:cubicBezTo>
                <a:lnTo>
                  <a:pt x="0" y="5319323"/>
                </a:lnTo>
                <a:cubicBezTo>
                  <a:pt x="11" y="3593325"/>
                  <a:pt x="8881" y="1904922"/>
                  <a:pt x="8892" y="178924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1048274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B0A06D-BE18-42F6-B6FD-5711770E378C}"/>
              </a:ext>
            </a:extLst>
          </p:cNvPr>
          <p:cNvSpPr txBox="1"/>
          <p:nvPr/>
        </p:nvSpPr>
        <p:spPr>
          <a:xfrm>
            <a:off x="7489871" y="188640"/>
            <a:ext cx="4582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Базовый тариф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1D80F55-55DC-4407-82C1-96456F1687E4}"/>
              </a:ext>
            </a:extLst>
          </p:cNvPr>
          <p:cNvSpPr/>
          <p:nvPr/>
        </p:nvSpPr>
        <p:spPr>
          <a:xfrm>
            <a:off x="5591945" y="1581501"/>
            <a:ext cx="65527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Базовый комплект мер, обеспечивающий полное соответствие законодательным нормам. Рекомендуем данный тариф предприятиям с ограниченным бюджетом и малым штатом должностей (3-5 должностей с опасными видами работ).</a:t>
            </a:r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F271B7CF-FCA9-45E8-AE2A-8C25FB47E635}"/>
              </a:ext>
            </a:extLst>
          </p:cNvPr>
          <p:cNvSpPr/>
          <p:nvPr/>
        </p:nvSpPr>
        <p:spPr>
          <a:xfrm>
            <a:off x="-2256928" y="-61730"/>
            <a:ext cx="8116146" cy="7047694"/>
          </a:xfrm>
          <a:custGeom>
            <a:avLst/>
            <a:gdLst>
              <a:gd name="connsiteX0" fmla="*/ 7408209 w 8116146"/>
              <a:gd name="connsiteY0" fmla="*/ 0 h 7047694"/>
              <a:gd name="connsiteX1" fmla="*/ 8116146 w 8116146"/>
              <a:gd name="connsiteY1" fmla="*/ 39310 h 7047694"/>
              <a:gd name="connsiteX2" fmla="*/ 6776341 w 8116146"/>
              <a:gd name="connsiteY2" fmla="*/ 3232173 h 7047694"/>
              <a:gd name="connsiteX3" fmla="*/ 6238039 w 8116146"/>
              <a:gd name="connsiteY3" fmla="*/ 3191633 h 7047694"/>
              <a:gd name="connsiteX4" fmla="*/ 4659876 w 8116146"/>
              <a:gd name="connsiteY4" fmla="*/ 7016527 h 7047694"/>
              <a:gd name="connsiteX5" fmla="*/ 4680673 w 8116146"/>
              <a:gd name="connsiteY5" fmla="*/ 7047694 h 7047694"/>
              <a:gd name="connsiteX6" fmla="*/ 4647016 w 8116146"/>
              <a:gd name="connsiteY6" fmla="*/ 7047694 h 7047694"/>
              <a:gd name="connsiteX7" fmla="*/ 0 w 8116146"/>
              <a:gd name="connsiteY7" fmla="*/ 7047694 h 7047694"/>
              <a:gd name="connsiteX8" fmla="*/ 19044 w 8116146"/>
              <a:gd name="connsiteY8" fmla="*/ 64140 h 7047694"/>
              <a:gd name="connsiteX9" fmla="*/ 17446 w 8116146"/>
              <a:gd name="connsiteY9" fmla="*/ 61730 h 7047694"/>
              <a:gd name="connsiteX10" fmla="*/ 19050 w 8116146"/>
              <a:gd name="connsiteY10" fmla="*/ 61730 h 7047694"/>
              <a:gd name="connsiteX11" fmla="*/ 7382346 w 8116146"/>
              <a:gd name="connsiteY11" fmla="*/ 61730 h 70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16146" h="7047694">
                <a:moveTo>
                  <a:pt x="7408209" y="0"/>
                </a:moveTo>
                <a:lnTo>
                  <a:pt x="8116146" y="39310"/>
                </a:lnTo>
                <a:cubicBezTo>
                  <a:pt x="7649718" y="1142240"/>
                  <a:pt x="7242770" y="2129243"/>
                  <a:pt x="6776341" y="3232173"/>
                </a:cubicBezTo>
                <a:lnTo>
                  <a:pt x="6238039" y="3191633"/>
                </a:lnTo>
                <a:lnTo>
                  <a:pt x="4659876" y="7016527"/>
                </a:lnTo>
                <a:lnTo>
                  <a:pt x="4680673" y="7047694"/>
                </a:lnTo>
                <a:lnTo>
                  <a:pt x="4647016" y="7047694"/>
                </a:lnTo>
                <a:lnTo>
                  <a:pt x="0" y="7047694"/>
                </a:lnTo>
                <a:lnTo>
                  <a:pt x="19044" y="64140"/>
                </a:lnTo>
                <a:lnTo>
                  <a:pt x="17446" y="61730"/>
                </a:lnTo>
                <a:lnTo>
                  <a:pt x="19050" y="61730"/>
                </a:lnTo>
                <a:lnTo>
                  <a:pt x="7382346" y="6173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86B74C-0C26-4A15-BF93-02D604490DDD}"/>
              </a:ext>
            </a:extLst>
          </p:cNvPr>
          <p:cNvSpPr/>
          <p:nvPr/>
        </p:nvSpPr>
        <p:spPr>
          <a:xfrm>
            <a:off x="5519937" y="1124744"/>
            <a:ext cx="6696744" cy="4001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AA477C-7144-4CBD-B868-36BF8BA80F0E}"/>
              </a:ext>
            </a:extLst>
          </p:cNvPr>
          <p:cNvSpPr txBox="1"/>
          <p:nvPr/>
        </p:nvSpPr>
        <p:spPr>
          <a:xfrm>
            <a:off x="8124603" y="1109424"/>
            <a:ext cx="4582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45 000 рублей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ABD16CE-B322-414E-8DF2-2D3390EA182E}"/>
              </a:ext>
            </a:extLst>
          </p:cNvPr>
          <p:cNvGrpSpPr/>
          <p:nvPr/>
        </p:nvGrpSpPr>
        <p:grpSpPr>
          <a:xfrm>
            <a:off x="3638555" y="2473510"/>
            <a:ext cx="7912179" cy="4287623"/>
            <a:chOff x="4018602" y="3589726"/>
            <a:chExt cx="7912179" cy="4287623"/>
          </a:xfrm>
        </p:grpSpPr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BD8E8256-DDAC-4791-9F4A-80857BF76341}"/>
                </a:ext>
              </a:extLst>
            </p:cNvPr>
            <p:cNvSpPr/>
            <p:nvPr/>
          </p:nvSpPr>
          <p:spPr>
            <a:xfrm>
              <a:off x="8685253" y="3589726"/>
              <a:ext cx="894100" cy="738663"/>
            </a:xfrm>
            <a:custGeom>
              <a:avLst/>
              <a:gdLst>
                <a:gd name="connsiteX0" fmla="*/ 0 w 1683825"/>
                <a:gd name="connsiteY0" fmla="*/ 0 h 1724706"/>
                <a:gd name="connsiteX1" fmla="*/ 841913 w 1683825"/>
                <a:gd name="connsiteY1" fmla="*/ 0 h 1724706"/>
                <a:gd name="connsiteX2" fmla="*/ 1683825 w 1683825"/>
                <a:gd name="connsiteY2" fmla="*/ 862353 h 1724706"/>
                <a:gd name="connsiteX3" fmla="*/ 841913 w 1683825"/>
                <a:gd name="connsiteY3" fmla="*/ 1724706 h 1724706"/>
                <a:gd name="connsiteX4" fmla="*/ 0 w 1683825"/>
                <a:gd name="connsiteY4" fmla="*/ 1724706 h 1724706"/>
                <a:gd name="connsiteX5" fmla="*/ 841913 w 1683825"/>
                <a:gd name="connsiteY5" fmla="*/ 862353 h 1724706"/>
                <a:gd name="connsiteX6" fmla="*/ 0 w 1683825"/>
                <a:gd name="connsiteY6" fmla="*/ 0 h 172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3825" h="1724706">
                  <a:moveTo>
                    <a:pt x="1683825" y="1"/>
                  </a:moveTo>
                  <a:lnTo>
                    <a:pt x="1683825" y="862354"/>
                  </a:lnTo>
                  <a:lnTo>
                    <a:pt x="841913" y="1724705"/>
                  </a:lnTo>
                  <a:lnTo>
                    <a:pt x="0" y="862354"/>
                  </a:lnTo>
                  <a:lnTo>
                    <a:pt x="0" y="1"/>
                  </a:lnTo>
                  <a:lnTo>
                    <a:pt x="841913" y="862354"/>
                  </a:lnTo>
                  <a:lnTo>
                    <a:pt x="1683825" y="1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76" tIns="41275" rIns="41275" bIns="41276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6500" kern="1200" dirty="0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9DD89968-2F94-4909-931F-97A620D654F8}"/>
                </a:ext>
              </a:extLst>
            </p:cNvPr>
            <p:cNvSpPr/>
            <p:nvPr/>
          </p:nvSpPr>
          <p:spPr>
            <a:xfrm>
              <a:off x="5439724" y="4429194"/>
              <a:ext cx="6491057" cy="1085118"/>
            </a:xfrm>
            <a:custGeom>
              <a:avLst/>
              <a:gdLst>
                <a:gd name="connsiteX0" fmla="*/ 257258 w 1543520"/>
                <a:gd name="connsiteY0" fmla="*/ 0 h 3947888"/>
                <a:gd name="connsiteX1" fmla="*/ 1286262 w 1543520"/>
                <a:gd name="connsiteY1" fmla="*/ 0 h 3947888"/>
                <a:gd name="connsiteX2" fmla="*/ 1543520 w 1543520"/>
                <a:gd name="connsiteY2" fmla="*/ 257258 h 3947888"/>
                <a:gd name="connsiteX3" fmla="*/ 1543520 w 1543520"/>
                <a:gd name="connsiteY3" fmla="*/ 3947888 h 3947888"/>
                <a:gd name="connsiteX4" fmla="*/ 1543520 w 1543520"/>
                <a:gd name="connsiteY4" fmla="*/ 3947888 h 3947888"/>
                <a:gd name="connsiteX5" fmla="*/ 0 w 1543520"/>
                <a:gd name="connsiteY5" fmla="*/ 3947888 h 3947888"/>
                <a:gd name="connsiteX6" fmla="*/ 0 w 1543520"/>
                <a:gd name="connsiteY6" fmla="*/ 3947888 h 3947888"/>
                <a:gd name="connsiteX7" fmla="*/ 0 w 1543520"/>
                <a:gd name="connsiteY7" fmla="*/ 257258 h 3947888"/>
                <a:gd name="connsiteX8" fmla="*/ 257258 w 1543520"/>
                <a:gd name="connsiteY8" fmla="*/ 0 h 394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3520" h="3947888">
                  <a:moveTo>
                    <a:pt x="1543520" y="657993"/>
                  </a:moveTo>
                  <a:lnTo>
                    <a:pt x="1543520" y="3289895"/>
                  </a:lnTo>
                  <a:cubicBezTo>
                    <a:pt x="1543520" y="3653295"/>
                    <a:pt x="1498488" y="3947888"/>
                    <a:pt x="1442939" y="3947888"/>
                  </a:cubicBezTo>
                  <a:lnTo>
                    <a:pt x="0" y="3947888"/>
                  </a:lnTo>
                  <a:lnTo>
                    <a:pt x="0" y="394788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42939" y="0"/>
                  </a:lnTo>
                  <a:cubicBezTo>
                    <a:pt x="1498488" y="0"/>
                    <a:pt x="1543520" y="294593"/>
                    <a:pt x="1543520" y="657993"/>
                  </a:cubicBezTo>
                  <a:close/>
                </a:path>
              </a:pathLst>
            </a:custGeom>
            <a:ln>
              <a:solidFill>
                <a:schemeClr val="accent2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2968" rIns="82968" bIns="82968" numCol="1" spcCol="1270" anchor="ctr" anchorCtr="0">
              <a:noAutofit/>
            </a:bodyPr>
            <a:lstStyle/>
            <a:p>
              <a:pPr marL="285750" lvl="1" indent="0" algn="l" defTabSz="2355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ru-RU" sz="1200" kern="1200" dirty="0"/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Диагностика</a:t>
              </a:r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400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Сбор анкетных данных</a:t>
              </a:r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400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Разработка минимального набора документов</a:t>
              </a:r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400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Анализ 3-5 должностей с опасными видами работ</a:t>
              </a:r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400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Определение основных опасностей и вредных факторов</a:t>
              </a:r>
            </a:p>
            <a:p>
              <a:pPr marL="285750" lvl="1" indent="0" algn="l" defTabSz="2355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200" kern="1200" dirty="0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B392E4F0-B8C6-4FCF-B752-D03E25137FE3}"/>
                </a:ext>
              </a:extLst>
            </p:cNvPr>
            <p:cNvSpPr/>
            <p:nvPr/>
          </p:nvSpPr>
          <p:spPr>
            <a:xfrm>
              <a:off x="6773260" y="5817618"/>
              <a:ext cx="894101" cy="720385"/>
            </a:xfrm>
            <a:custGeom>
              <a:avLst/>
              <a:gdLst>
                <a:gd name="connsiteX0" fmla="*/ 0 w 1683825"/>
                <a:gd name="connsiteY0" fmla="*/ 0 h 1724706"/>
                <a:gd name="connsiteX1" fmla="*/ 841913 w 1683825"/>
                <a:gd name="connsiteY1" fmla="*/ 0 h 1724706"/>
                <a:gd name="connsiteX2" fmla="*/ 1683825 w 1683825"/>
                <a:gd name="connsiteY2" fmla="*/ 862353 h 1724706"/>
                <a:gd name="connsiteX3" fmla="*/ 841913 w 1683825"/>
                <a:gd name="connsiteY3" fmla="*/ 1724706 h 1724706"/>
                <a:gd name="connsiteX4" fmla="*/ 0 w 1683825"/>
                <a:gd name="connsiteY4" fmla="*/ 1724706 h 1724706"/>
                <a:gd name="connsiteX5" fmla="*/ 841913 w 1683825"/>
                <a:gd name="connsiteY5" fmla="*/ 862353 h 1724706"/>
                <a:gd name="connsiteX6" fmla="*/ 0 w 1683825"/>
                <a:gd name="connsiteY6" fmla="*/ 0 h 172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3825" h="1724706">
                  <a:moveTo>
                    <a:pt x="1683825" y="1"/>
                  </a:moveTo>
                  <a:lnTo>
                    <a:pt x="1683825" y="862354"/>
                  </a:lnTo>
                  <a:lnTo>
                    <a:pt x="841913" y="1724705"/>
                  </a:lnTo>
                  <a:lnTo>
                    <a:pt x="0" y="862354"/>
                  </a:lnTo>
                  <a:lnTo>
                    <a:pt x="0" y="1"/>
                  </a:lnTo>
                  <a:lnTo>
                    <a:pt x="841913" y="862354"/>
                  </a:lnTo>
                  <a:lnTo>
                    <a:pt x="1683825" y="1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76" tIns="41275" rIns="41275" bIns="41276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6500" kern="1200" dirty="0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89A140A7-89EF-4C8C-B465-AB0D53F75F94}"/>
                </a:ext>
              </a:extLst>
            </p:cNvPr>
            <p:cNvSpPr/>
            <p:nvPr/>
          </p:nvSpPr>
          <p:spPr>
            <a:xfrm>
              <a:off x="4018602" y="6689688"/>
              <a:ext cx="6882340" cy="1187661"/>
            </a:xfrm>
            <a:custGeom>
              <a:avLst/>
              <a:gdLst>
                <a:gd name="connsiteX0" fmla="*/ 309387 w 1856287"/>
                <a:gd name="connsiteY0" fmla="*/ 0 h 4452133"/>
                <a:gd name="connsiteX1" fmla="*/ 1546900 w 1856287"/>
                <a:gd name="connsiteY1" fmla="*/ 0 h 4452133"/>
                <a:gd name="connsiteX2" fmla="*/ 1856287 w 1856287"/>
                <a:gd name="connsiteY2" fmla="*/ 309387 h 4452133"/>
                <a:gd name="connsiteX3" fmla="*/ 1856287 w 1856287"/>
                <a:gd name="connsiteY3" fmla="*/ 4452133 h 4452133"/>
                <a:gd name="connsiteX4" fmla="*/ 1856287 w 1856287"/>
                <a:gd name="connsiteY4" fmla="*/ 4452133 h 4452133"/>
                <a:gd name="connsiteX5" fmla="*/ 0 w 1856287"/>
                <a:gd name="connsiteY5" fmla="*/ 4452133 h 4452133"/>
                <a:gd name="connsiteX6" fmla="*/ 0 w 1856287"/>
                <a:gd name="connsiteY6" fmla="*/ 4452133 h 4452133"/>
                <a:gd name="connsiteX7" fmla="*/ 0 w 1856287"/>
                <a:gd name="connsiteY7" fmla="*/ 309387 h 4452133"/>
                <a:gd name="connsiteX8" fmla="*/ 309387 w 1856287"/>
                <a:gd name="connsiteY8" fmla="*/ 0 h 445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6287" h="4452133">
                  <a:moveTo>
                    <a:pt x="1856287" y="742036"/>
                  </a:moveTo>
                  <a:lnTo>
                    <a:pt x="1856287" y="3710097"/>
                  </a:lnTo>
                  <a:cubicBezTo>
                    <a:pt x="1856287" y="4119913"/>
                    <a:pt x="1798533" y="4452133"/>
                    <a:pt x="1727290" y="4452133"/>
                  </a:cubicBezTo>
                  <a:lnTo>
                    <a:pt x="0" y="4452133"/>
                  </a:lnTo>
                  <a:lnTo>
                    <a:pt x="0" y="44521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27290" y="0"/>
                  </a:lnTo>
                  <a:cubicBezTo>
                    <a:pt x="1798533" y="0"/>
                    <a:pt x="1856287" y="332220"/>
                    <a:pt x="1856287" y="742036"/>
                  </a:cubicBezTo>
                  <a:close/>
                </a:path>
              </a:pathLst>
            </a:custGeom>
            <a:ln>
              <a:solidFill>
                <a:schemeClr val="accent2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98236" rIns="98236" bIns="98236" numCol="1" spcCol="1270" anchor="ctr" anchorCtr="0">
              <a:noAutofit/>
            </a:bodyPr>
            <a:lstStyle/>
            <a:p>
              <a:pPr marL="0" lvl="1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Проектирование</a:t>
              </a:r>
            </a:p>
            <a:p>
              <a:pPr marL="114300" lvl="1" indent="-11430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400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Разработка карты рисков по должностям</a:t>
              </a:r>
            </a:p>
            <a:p>
              <a:pPr marL="114300" lvl="1" indent="-11430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400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Базовый расчет по упрощенной методике</a:t>
              </a:r>
            </a:p>
            <a:p>
              <a:pPr marL="114300" lvl="1" indent="-11430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400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Рекомендации по результатам при передаче документов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6278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AFA92017-5A71-43DE-962B-93D81B320387}"/>
              </a:ext>
            </a:extLst>
          </p:cNvPr>
          <p:cNvSpPr/>
          <p:nvPr/>
        </p:nvSpPr>
        <p:spPr>
          <a:xfrm>
            <a:off x="5522410" y="1625615"/>
            <a:ext cx="7054302" cy="1192394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BC85A074-3F9D-437C-B2DE-DCAF80B82D5A}"/>
              </a:ext>
            </a:extLst>
          </p:cNvPr>
          <p:cNvSpPr/>
          <p:nvPr/>
        </p:nvSpPr>
        <p:spPr>
          <a:xfrm>
            <a:off x="6240016" y="4293096"/>
            <a:ext cx="6696744" cy="996118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7E22BA43-D6D0-468F-AA73-1A16FE9C9B9C}"/>
              </a:ext>
            </a:extLst>
          </p:cNvPr>
          <p:cNvSpPr/>
          <p:nvPr/>
        </p:nvSpPr>
        <p:spPr>
          <a:xfrm>
            <a:off x="6240016" y="2924945"/>
            <a:ext cx="6696744" cy="1264561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20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E52F0E5-A701-46B7-93E6-826C2E6D14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7091" y="3256775"/>
            <a:ext cx="1741238" cy="1741238"/>
          </a:xfrm>
          <a:prstGeom prst="rect">
            <a:avLst/>
          </a:prstGeom>
        </p:spPr>
      </p:pic>
      <p:sp>
        <p:nvSpPr>
          <p:cNvPr id="28" name="Дуга 27">
            <a:extLst>
              <a:ext uri="{FF2B5EF4-FFF2-40B4-BE49-F238E27FC236}">
                <a16:creationId xmlns:a16="http://schemas.microsoft.com/office/drawing/2014/main" id="{E48D25B4-3BD1-409A-ABE9-E2BD6382D55C}"/>
              </a:ext>
            </a:extLst>
          </p:cNvPr>
          <p:cNvSpPr/>
          <p:nvPr/>
        </p:nvSpPr>
        <p:spPr>
          <a:xfrm rot="13602773">
            <a:off x="2559528" y="2846830"/>
            <a:ext cx="2639538" cy="2639538"/>
          </a:xfrm>
          <a:prstGeom prst="arc">
            <a:avLst>
              <a:gd name="adj1" fmla="val 13591648"/>
              <a:gd name="adj2" fmla="val 2384487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BBD38C4-87A6-472B-A1E5-7BA8A19CE3CA}"/>
              </a:ext>
            </a:extLst>
          </p:cNvPr>
          <p:cNvSpPr/>
          <p:nvPr/>
        </p:nvSpPr>
        <p:spPr>
          <a:xfrm>
            <a:off x="0" y="0"/>
            <a:ext cx="2639925" cy="6858000"/>
          </a:xfrm>
          <a:custGeom>
            <a:avLst/>
            <a:gdLst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2639925 w 2639925"/>
              <a:gd name="connsiteY2" fmla="*/ 6858000 h 6858000"/>
              <a:gd name="connsiteX3" fmla="*/ 0 w 2639925"/>
              <a:gd name="connsiteY3" fmla="*/ 6858000 h 6858000"/>
              <a:gd name="connsiteX4" fmla="*/ 0 w 2639925"/>
              <a:gd name="connsiteY4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2628900 w 2639925"/>
              <a:gd name="connsiteY2" fmla="*/ 2009775 h 6858000"/>
              <a:gd name="connsiteX3" fmla="*/ 2639925 w 2639925"/>
              <a:gd name="connsiteY3" fmla="*/ 6858000 h 6858000"/>
              <a:gd name="connsiteX4" fmla="*/ 0 w 2639925"/>
              <a:gd name="connsiteY4" fmla="*/ 6858000 h 6858000"/>
              <a:gd name="connsiteX5" fmla="*/ 0 w 2639925"/>
              <a:gd name="connsiteY5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2085975 w 2639925"/>
              <a:gd name="connsiteY2" fmla="*/ 2038350 h 6858000"/>
              <a:gd name="connsiteX3" fmla="*/ 2639925 w 2639925"/>
              <a:gd name="connsiteY3" fmla="*/ 6858000 h 6858000"/>
              <a:gd name="connsiteX4" fmla="*/ 0 w 2639925"/>
              <a:gd name="connsiteY4" fmla="*/ 6858000 h 6858000"/>
              <a:gd name="connsiteX5" fmla="*/ 0 w 2639925"/>
              <a:gd name="connsiteY5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2639925 w 2639925"/>
              <a:gd name="connsiteY3" fmla="*/ 6858000 h 6858000"/>
              <a:gd name="connsiteX4" fmla="*/ 0 w 2639925"/>
              <a:gd name="connsiteY4" fmla="*/ 6858000 h 6858000"/>
              <a:gd name="connsiteX5" fmla="*/ 0 w 2639925"/>
              <a:gd name="connsiteY5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2381250 w 2639925"/>
              <a:gd name="connsiteY3" fmla="*/ 4857750 h 6858000"/>
              <a:gd name="connsiteX4" fmla="*/ 2639925 w 2639925"/>
              <a:gd name="connsiteY4" fmla="*/ 6858000 h 6858000"/>
              <a:gd name="connsiteX5" fmla="*/ 0 w 2639925"/>
              <a:gd name="connsiteY5" fmla="*/ 6858000 h 6858000"/>
              <a:gd name="connsiteX6" fmla="*/ 0 w 2639925"/>
              <a:gd name="connsiteY6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1990725 w 2639925"/>
              <a:gd name="connsiteY3" fmla="*/ 4876800 h 6858000"/>
              <a:gd name="connsiteX4" fmla="*/ 2639925 w 2639925"/>
              <a:gd name="connsiteY4" fmla="*/ 6858000 h 6858000"/>
              <a:gd name="connsiteX5" fmla="*/ 0 w 2639925"/>
              <a:gd name="connsiteY5" fmla="*/ 6858000 h 6858000"/>
              <a:gd name="connsiteX6" fmla="*/ 0 w 2639925"/>
              <a:gd name="connsiteY6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1990725 w 2639925"/>
              <a:gd name="connsiteY3" fmla="*/ 5050971 h 6858000"/>
              <a:gd name="connsiteX4" fmla="*/ 2639925 w 2639925"/>
              <a:gd name="connsiteY4" fmla="*/ 6858000 h 6858000"/>
              <a:gd name="connsiteX5" fmla="*/ 0 w 2639925"/>
              <a:gd name="connsiteY5" fmla="*/ 6858000 h 6858000"/>
              <a:gd name="connsiteX6" fmla="*/ 0 w 263992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9925" h="6858000">
                <a:moveTo>
                  <a:pt x="0" y="0"/>
                </a:moveTo>
                <a:lnTo>
                  <a:pt x="2639925" y="0"/>
                </a:lnTo>
                <a:lnTo>
                  <a:pt x="1990725" y="1990725"/>
                </a:lnTo>
                <a:lnTo>
                  <a:pt x="1990725" y="5050971"/>
                </a:lnTo>
                <a:lnTo>
                  <a:pt x="263992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DA7B5BD2-9D27-4CD1-ACBA-82892017AE9A}"/>
              </a:ext>
            </a:extLst>
          </p:cNvPr>
          <p:cNvCxnSpPr>
            <a:cxnSpLocks/>
          </p:cNvCxnSpPr>
          <p:nvPr/>
        </p:nvCxnSpPr>
        <p:spPr>
          <a:xfrm flipH="1">
            <a:off x="3939389" y="2204864"/>
            <a:ext cx="1580547" cy="163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16A0C5CE-244C-4B48-A069-27A5659DE144}"/>
              </a:ext>
            </a:extLst>
          </p:cNvPr>
          <p:cNvCxnSpPr>
            <a:cxnSpLocks/>
          </p:cNvCxnSpPr>
          <p:nvPr/>
        </p:nvCxnSpPr>
        <p:spPr>
          <a:xfrm flipV="1">
            <a:off x="3935760" y="2221812"/>
            <a:ext cx="0" cy="6808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79F0EC7B-122C-4BF7-B14B-31EE9F64ED92}"/>
              </a:ext>
            </a:extLst>
          </p:cNvPr>
          <p:cNvCxnSpPr>
            <a:cxnSpLocks/>
          </p:cNvCxnSpPr>
          <p:nvPr/>
        </p:nvCxnSpPr>
        <p:spPr>
          <a:xfrm flipV="1">
            <a:off x="4007768" y="5229200"/>
            <a:ext cx="0" cy="6617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1112A4B0-0625-4DC7-9A07-534D4B4AE1C5}"/>
              </a:ext>
            </a:extLst>
          </p:cNvPr>
          <p:cNvCxnSpPr>
            <a:cxnSpLocks/>
          </p:cNvCxnSpPr>
          <p:nvPr/>
        </p:nvCxnSpPr>
        <p:spPr>
          <a:xfrm flipH="1">
            <a:off x="4007768" y="5877272"/>
            <a:ext cx="16059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94065879-2B31-4C19-93D2-8D6A19BBA4B3}"/>
              </a:ext>
            </a:extLst>
          </p:cNvPr>
          <p:cNvCxnSpPr>
            <a:cxnSpLocks/>
          </p:cNvCxnSpPr>
          <p:nvPr/>
        </p:nvCxnSpPr>
        <p:spPr>
          <a:xfrm flipH="1">
            <a:off x="4991941" y="3573016"/>
            <a:ext cx="12480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D90C2EB-832E-45A7-92F5-A6C06A33B1A0}"/>
              </a:ext>
            </a:extLst>
          </p:cNvPr>
          <p:cNvSpPr txBox="1"/>
          <p:nvPr/>
        </p:nvSpPr>
        <p:spPr>
          <a:xfrm>
            <a:off x="3472185" y="150304"/>
            <a:ext cx="8025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Оптимальный тариф </a:t>
            </a:r>
            <a: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100 000 рублей</a:t>
            </a:r>
            <a:endParaRPr lang="ru-RU" sz="3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7F8736-D3AC-431F-8BBE-11645CBFC1B7}"/>
              </a:ext>
            </a:extLst>
          </p:cNvPr>
          <p:cNvSpPr txBox="1"/>
          <p:nvPr/>
        </p:nvSpPr>
        <p:spPr>
          <a:xfrm>
            <a:off x="5879976" y="1700808"/>
            <a:ext cx="2583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1D80F55-55DC-4407-82C1-96456F1687E4}"/>
              </a:ext>
            </a:extLst>
          </p:cNvPr>
          <p:cNvSpPr/>
          <p:nvPr/>
        </p:nvSpPr>
        <p:spPr>
          <a:xfrm>
            <a:off x="5879976" y="1995249"/>
            <a:ext cx="55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Сбор документов и данных по всем должностям (до 45 должностей)</a:t>
            </a:r>
          </a:p>
          <a:p>
            <a:r>
              <a:rPr lang="ru-RU" sz="1400" dirty="0"/>
              <a:t>Аудит рабочих мест по должностям</a:t>
            </a:r>
          </a:p>
          <a:p>
            <a:r>
              <a:rPr lang="ru-RU" sz="1400" dirty="0"/>
              <a:t>Выявление всех опасностей и вредных факторов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D6F87E-0166-4134-9916-750B7725F976}"/>
              </a:ext>
            </a:extLst>
          </p:cNvPr>
          <p:cNvSpPr txBox="1"/>
          <p:nvPr/>
        </p:nvSpPr>
        <p:spPr>
          <a:xfrm>
            <a:off x="6534399" y="2924944"/>
            <a:ext cx="4486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Проектирование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43BB1D6-E231-4678-9474-D55302BD119A}"/>
              </a:ext>
            </a:extLst>
          </p:cNvPr>
          <p:cNvSpPr/>
          <p:nvPr/>
        </p:nvSpPr>
        <p:spPr>
          <a:xfrm>
            <a:off x="6528048" y="3174469"/>
            <a:ext cx="5544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Карта рисков по каждой должности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Подробный расчет вероятности и тяжести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План мероприятий по снижению рисков</a:t>
            </a:r>
          </a:p>
          <a:p>
            <a:r>
              <a:rPr lang="ru-RU" sz="1400" dirty="0">
                <a:solidFill>
                  <a:schemeClr val="bg1"/>
                </a:solidFill>
              </a:rPr>
              <a:t>Отчет + карта рисков + план мероприятий + разработка ЛНА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856F1-A42E-4DC0-9EAC-D45ADF422359}"/>
              </a:ext>
            </a:extLst>
          </p:cNvPr>
          <p:cNvSpPr txBox="1"/>
          <p:nvPr/>
        </p:nvSpPr>
        <p:spPr>
          <a:xfrm>
            <a:off x="6618243" y="4330761"/>
            <a:ext cx="4413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6D7AD0D-6B8D-4BB1-9DEE-1E2C95B11DDF}"/>
              </a:ext>
            </a:extLst>
          </p:cNvPr>
          <p:cNvSpPr/>
          <p:nvPr/>
        </p:nvSpPr>
        <p:spPr>
          <a:xfrm>
            <a:off x="6624660" y="4691224"/>
            <a:ext cx="5567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Повышение квалификации по программе «Оценка и управление профессиональными рисками»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D825541-0F55-4985-902B-F3D04A0E21C6}"/>
              </a:ext>
            </a:extLst>
          </p:cNvPr>
          <p:cNvSpPr/>
          <p:nvPr/>
        </p:nvSpPr>
        <p:spPr>
          <a:xfrm>
            <a:off x="1982797" y="736532"/>
            <a:ext cx="96236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Комплексная система управления рисками. </a:t>
            </a:r>
          </a:p>
          <a:p>
            <a:pPr algn="ctr"/>
            <a:r>
              <a:rPr lang="ru-RU" sz="1400" dirty="0"/>
              <a:t>Тариф обеспечивает комплексный аудит, детальные карты рисков, план мероприятий, </a:t>
            </a:r>
          </a:p>
          <a:p>
            <a:pPr algn="ctr"/>
            <a:r>
              <a:rPr lang="ru-RU" sz="1400" dirty="0"/>
              <a:t>полный пакет локальных актов, обучение и последующее сопровождение для полного внедрения безопасности.</a:t>
            </a:r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A89DE180-FCCB-41B5-B40E-9C8891CCE1D0}"/>
              </a:ext>
            </a:extLst>
          </p:cNvPr>
          <p:cNvSpPr/>
          <p:nvPr/>
        </p:nvSpPr>
        <p:spPr>
          <a:xfrm>
            <a:off x="5666431" y="5392472"/>
            <a:ext cx="6982297" cy="988856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2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DAD01F-9D03-43B4-8B65-93B919DC6318}"/>
              </a:ext>
            </a:extLst>
          </p:cNvPr>
          <p:cNvSpPr txBox="1"/>
          <p:nvPr/>
        </p:nvSpPr>
        <p:spPr>
          <a:xfrm>
            <a:off x="5958335" y="5461892"/>
            <a:ext cx="4486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Сопровождение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1CD173B-6DFC-4DF3-AFC9-55BAEBE4BA0F}"/>
              </a:ext>
            </a:extLst>
          </p:cNvPr>
          <p:cNvSpPr/>
          <p:nvPr/>
        </p:nvSpPr>
        <p:spPr>
          <a:xfrm>
            <a:off x="5951984" y="5750505"/>
            <a:ext cx="5424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2 онлайн-консультации (по 2 часа) по вопросам внедрения, ведения, разработки новых карт, актуализации ЛНА и карт рисков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18AD7C29-5150-44DF-9621-3C3D1C7C1283}"/>
              </a:ext>
            </a:extLst>
          </p:cNvPr>
          <p:cNvCxnSpPr>
            <a:cxnSpLocks/>
          </p:cNvCxnSpPr>
          <p:nvPr/>
        </p:nvCxnSpPr>
        <p:spPr>
          <a:xfrm flipH="1">
            <a:off x="5015880" y="4797152"/>
            <a:ext cx="12480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92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1B74FFC-22B1-4F16-9F6B-5FCDAD8B4FD8}"/>
              </a:ext>
            </a:extLst>
          </p:cNvPr>
          <p:cNvSpPr/>
          <p:nvPr/>
        </p:nvSpPr>
        <p:spPr>
          <a:xfrm>
            <a:off x="966000" y="1807289"/>
            <a:ext cx="3240000" cy="2069999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7613D9BA-71A9-47BA-9567-325935C95C35}"/>
              </a:ext>
            </a:extLst>
          </p:cNvPr>
          <p:cNvSpPr/>
          <p:nvPr/>
        </p:nvSpPr>
        <p:spPr>
          <a:xfrm>
            <a:off x="4476000" y="1808639"/>
            <a:ext cx="3240000" cy="2069999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8E3A65CF-5054-4F37-A296-63B5A4B88DAC}"/>
              </a:ext>
            </a:extLst>
          </p:cNvPr>
          <p:cNvSpPr/>
          <p:nvPr/>
        </p:nvSpPr>
        <p:spPr>
          <a:xfrm>
            <a:off x="7986000" y="1807289"/>
            <a:ext cx="3240000" cy="2069999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B4EABFCB-BC9E-49CA-B4C2-475EE823A99E}"/>
              </a:ext>
            </a:extLst>
          </p:cNvPr>
          <p:cNvSpPr/>
          <p:nvPr/>
        </p:nvSpPr>
        <p:spPr>
          <a:xfrm>
            <a:off x="966000" y="4014001"/>
            <a:ext cx="3240000" cy="2069999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:a16="http://schemas.microsoft.com/office/drawing/2014/main" id="{DCDEC2BC-358F-4DF5-8FD1-FEAA284982E5}"/>
              </a:ext>
            </a:extLst>
          </p:cNvPr>
          <p:cNvSpPr/>
          <p:nvPr/>
        </p:nvSpPr>
        <p:spPr>
          <a:xfrm>
            <a:off x="4476000" y="4015351"/>
            <a:ext cx="3240000" cy="2069999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B029E86A-194E-4E64-9BCE-1139E8AFD8C7}"/>
              </a:ext>
            </a:extLst>
          </p:cNvPr>
          <p:cNvSpPr/>
          <p:nvPr/>
        </p:nvSpPr>
        <p:spPr>
          <a:xfrm>
            <a:off x="7986000" y="4014001"/>
            <a:ext cx="3240000" cy="2069999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противолежащие углы 7">
            <a:extLst>
              <a:ext uri="{FF2B5EF4-FFF2-40B4-BE49-F238E27FC236}">
                <a16:creationId xmlns:a16="http://schemas.microsoft.com/office/drawing/2014/main" id="{6CBA279B-9704-4BE5-AA02-3B3B1821AC92}"/>
              </a:ext>
            </a:extLst>
          </p:cNvPr>
          <p:cNvSpPr/>
          <p:nvPr/>
        </p:nvSpPr>
        <p:spPr>
          <a:xfrm>
            <a:off x="2248500" y="1944000"/>
            <a:ext cx="675000" cy="495000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противолежащие углы 8">
            <a:extLst>
              <a:ext uri="{FF2B5EF4-FFF2-40B4-BE49-F238E27FC236}">
                <a16:creationId xmlns:a16="http://schemas.microsoft.com/office/drawing/2014/main" id="{A71024E8-02B6-4536-AA3E-0840DD99E9C1}"/>
              </a:ext>
            </a:extLst>
          </p:cNvPr>
          <p:cNvSpPr/>
          <p:nvPr/>
        </p:nvSpPr>
        <p:spPr>
          <a:xfrm>
            <a:off x="2248500" y="4101432"/>
            <a:ext cx="675000" cy="495000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противолежащие углы 9">
            <a:extLst>
              <a:ext uri="{FF2B5EF4-FFF2-40B4-BE49-F238E27FC236}">
                <a16:creationId xmlns:a16="http://schemas.microsoft.com/office/drawing/2014/main" id="{3F020214-AC45-483F-9CB2-B2D59D6D935B}"/>
              </a:ext>
            </a:extLst>
          </p:cNvPr>
          <p:cNvSpPr/>
          <p:nvPr/>
        </p:nvSpPr>
        <p:spPr>
          <a:xfrm>
            <a:off x="9268500" y="4101432"/>
            <a:ext cx="675000" cy="495000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:a16="http://schemas.microsoft.com/office/drawing/2014/main" id="{D4D9F486-5A59-4C5F-88E8-5EAEAC94D4F6}"/>
              </a:ext>
            </a:extLst>
          </p:cNvPr>
          <p:cNvSpPr/>
          <p:nvPr/>
        </p:nvSpPr>
        <p:spPr>
          <a:xfrm>
            <a:off x="9268500" y="1944000"/>
            <a:ext cx="675000" cy="495000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противолежащие углы 11">
            <a:extLst>
              <a:ext uri="{FF2B5EF4-FFF2-40B4-BE49-F238E27FC236}">
                <a16:creationId xmlns:a16="http://schemas.microsoft.com/office/drawing/2014/main" id="{6F7FD81E-2139-4AB1-9183-035D6925000D}"/>
              </a:ext>
            </a:extLst>
          </p:cNvPr>
          <p:cNvSpPr/>
          <p:nvPr/>
        </p:nvSpPr>
        <p:spPr>
          <a:xfrm>
            <a:off x="5821156" y="4101432"/>
            <a:ext cx="675000" cy="495000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03294A7C-8FEB-4EE8-998A-041151B9C268}"/>
              </a:ext>
            </a:extLst>
          </p:cNvPr>
          <p:cNvSpPr/>
          <p:nvPr/>
        </p:nvSpPr>
        <p:spPr>
          <a:xfrm>
            <a:off x="5821156" y="1944000"/>
            <a:ext cx="675000" cy="495000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F5774C-1F1F-43D3-BDFC-31644976D97E}"/>
              </a:ext>
            </a:extLst>
          </p:cNvPr>
          <p:cNvSpPr txBox="1"/>
          <p:nvPr/>
        </p:nvSpPr>
        <p:spPr>
          <a:xfrm>
            <a:off x="2310925" y="194076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E9AC69-6186-4542-9D6C-5B6BCA0B600A}"/>
              </a:ext>
            </a:extLst>
          </p:cNvPr>
          <p:cNvSpPr txBox="1"/>
          <p:nvPr/>
        </p:nvSpPr>
        <p:spPr>
          <a:xfrm>
            <a:off x="5883580" y="19157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23E6B3-0883-4C44-B96F-9E8C86EB7F07}"/>
              </a:ext>
            </a:extLst>
          </p:cNvPr>
          <p:cNvSpPr txBox="1"/>
          <p:nvPr/>
        </p:nvSpPr>
        <p:spPr>
          <a:xfrm>
            <a:off x="9330924" y="19157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5B4786-C55A-48E9-A2B3-6B2B0820C3C3}"/>
              </a:ext>
            </a:extLst>
          </p:cNvPr>
          <p:cNvSpPr txBox="1"/>
          <p:nvPr/>
        </p:nvSpPr>
        <p:spPr>
          <a:xfrm>
            <a:off x="2310924" y="408732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9436DD-B1F6-4CDA-AA68-9B3BB5FBF312}"/>
              </a:ext>
            </a:extLst>
          </p:cNvPr>
          <p:cNvSpPr txBox="1"/>
          <p:nvPr/>
        </p:nvSpPr>
        <p:spPr>
          <a:xfrm>
            <a:off x="5877469" y="410143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170B3D-3C0A-4666-BC5C-B7F2E420283A}"/>
              </a:ext>
            </a:extLst>
          </p:cNvPr>
          <p:cNvSpPr txBox="1"/>
          <p:nvPr/>
        </p:nvSpPr>
        <p:spPr>
          <a:xfrm>
            <a:off x="9330923" y="407321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E372FAA-4895-48D7-8EF3-0AAF6AF17A00}"/>
              </a:ext>
            </a:extLst>
          </p:cNvPr>
          <p:cNvSpPr/>
          <p:nvPr/>
        </p:nvSpPr>
        <p:spPr>
          <a:xfrm>
            <a:off x="1220770" y="2597763"/>
            <a:ext cx="27708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Юридическая </a:t>
            </a:r>
            <a:r>
              <a:rPr lang="ru-RU" sz="1400" b="1" dirty="0"/>
              <a:t>защищенность и отсутствие штрафов</a:t>
            </a:r>
            <a:r>
              <a:rPr lang="ru-RU" sz="1400" dirty="0"/>
              <a:t>, ведь на руках у вас будут </a:t>
            </a:r>
            <a:r>
              <a:rPr lang="ru-RU" sz="1400" b="1" dirty="0"/>
              <a:t>готовые инструменты и документы </a:t>
            </a:r>
            <a:r>
              <a:rPr lang="ru-RU" sz="1400" dirty="0"/>
              <a:t>для дальнейшей работы.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2E2EE92-2507-4324-8AA5-134C435E6389}"/>
              </a:ext>
            </a:extLst>
          </p:cNvPr>
          <p:cNvSpPr/>
          <p:nvPr/>
        </p:nvSpPr>
        <p:spPr>
          <a:xfrm>
            <a:off x="1220770" y="4776021"/>
            <a:ext cx="2770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Снятие персональной ответственности </a:t>
            </a:r>
            <a:r>
              <a:rPr lang="ru-RU" sz="1400" dirty="0"/>
              <a:t>за корректность оценки с специалиста по охране труда. </a:t>
            </a:r>
            <a:endParaRPr lang="ru-RU" sz="1400" b="1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DAFE2C4-848A-4478-8936-6B1CCD0A0A76}"/>
              </a:ext>
            </a:extLst>
          </p:cNvPr>
          <p:cNvSpPr/>
          <p:nvPr/>
        </p:nvSpPr>
        <p:spPr>
          <a:xfrm>
            <a:off x="4649837" y="2609877"/>
            <a:ext cx="30054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Улучшение репутации </a:t>
            </a:r>
            <a:r>
              <a:rPr lang="ru-RU" sz="1400" dirty="0"/>
              <a:t>и забота о персонале.</a:t>
            </a:r>
          </a:p>
          <a:p>
            <a:pPr algn="ctr"/>
            <a:r>
              <a:rPr lang="ru-RU" sz="1400" b="1" dirty="0"/>
              <a:t>Повышение производительности </a:t>
            </a:r>
            <a:r>
              <a:rPr lang="ru-RU" sz="1400" dirty="0"/>
              <a:t>за счет снижения текучести кадров.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4D09E8D-E8C9-4345-9555-FE9E175C99C9}"/>
              </a:ext>
            </a:extLst>
          </p:cNvPr>
          <p:cNvSpPr/>
          <p:nvPr/>
        </p:nvSpPr>
        <p:spPr>
          <a:xfrm>
            <a:off x="8220586" y="2779571"/>
            <a:ext cx="27708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Обучение и </a:t>
            </a:r>
            <a:r>
              <a:rPr lang="ru-RU" sz="1400" b="1" dirty="0"/>
              <a:t>повышение квалификации Вашего специалиста.</a:t>
            </a:r>
            <a:endParaRPr lang="ru-RU" sz="14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9570E1D-C179-4817-8C7C-79F9F30468EB}"/>
              </a:ext>
            </a:extLst>
          </p:cNvPr>
          <p:cNvSpPr/>
          <p:nvPr/>
        </p:nvSpPr>
        <p:spPr>
          <a:xfrm>
            <a:off x="4710586" y="4991464"/>
            <a:ext cx="27708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Экспертная поддержка и решение сложных задач силами подрядчика.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664AC52-5E56-4717-9304-DA51C41CC9B0}"/>
              </a:ext>
            </a:extLst>
          </p:cNvPr>
          <p:cNvSpPr/>
          <p:nvPr/>
        </p:nvSpPr>
        <p:spPr>
          <a:xfrm>
            <a:off x="8220586" y="4776020"/>
            <a:ext cx="27708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Экономия </a:t>
            </a:r>
            <a:r>
              <a:rPr lang="ru-RU" sz="1400" dirty="0"/>
              <a:t>времени, финансов, затрат, компенсаций и </a:t>
            </a:r>
            <a:r>
              <a:rPr lang="ru-RU" sz="1400" b="1" dirty="0"/>
              <a:t>возможность сфокусироваться на более важных задачах бизнеса.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BB8E06-3E57-42EB-A0FD-05459337372C}"/>
              </a:ext>
            </a:extLst>
          </p:cNvPr>
          <p:cNvSpPr txBox="1"/>
          <p:nvPr/>
        </p:nvSpPr>
        <p:spPr>
          <a:xfrm>
            <a:off x="3068184" y="19836"/>
            <a:ext cx="55780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Почему это выгодно? </a:t>
            </a:r>
            <a:endParaRPr lang="ru-RU" sz="4400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96DAC3A2-B1F5-4F30-90B8-93F4F7011F70}"/>
              </a:ext>
            </a:extLst>
          </p:cNvPr>
          <p:cNvSpPr/>
          <p:nvPr/>
        </p:nvSpPr>
        <p:spPr>
          <a:xfrm>
            <a:off x="1448670" y="769436"/>
            <a:ext cx="92946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Внедрение профессиональной оценки рисков приносит ощутимые преимущества как для сотрудников, так и для компании в целом</a:t>
            </a:r>
          </a:p>
        </p:txBody>
      </p:sp>
    </p:spTree>
    <p:extLst>
      <p:ext uri="{BB962C8B-B14F-4D97-AF65-F5344CB8AC3E}">
        <p14:creationId xmlns:p14="http://schemas.microsoft.com/office/powerpoint/2010/main" val="1773907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0" y="-61352"/>
            <a:ext cx="7512001" cy="6976184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dirty="0"/>
              <a:t>Ф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FFD0F1-A8A3-42C9-B720-DC92A4B978A6}"/>
              </a:ext>
            </a:extLst>
          </p:cNvPr>
          <p:cNvSpPr/>
          <p:nvPr/>
        </p:nvSpPr>
        <p:spPr>
          <a:xfrm>
            <a:off x="-1" y="1428736"/>
            <a:ext cx="5810249" cy="5500726"/>
          </a:xfrm>
          <a:custGeom>
            <a:avLst/>
            <a:gdLst>
              <a:gd name="connsiteX0" fmla="*/ 0 w 4386001"/>
              <a:gd name="connsiteY0" fmla="*/ 0 h 865933"/>
              <a:gd name="connsiteX1" fmla="*/ 4386001 w 4386001"/>
              <a:gd name="connsiteY1" fmla="*/ 0 h 865933"/>
              <a:gd name="connsiteX2" fmla="*/ 4386001 w 4386001"/>
              <a:gd name="connsiteY2" fmla="*/ 865933 h 865933"/>
              <a:gd name="connsiteX3" fmla="*/ 0 w 4386001"/>
              <a:gd name="connsiteY3" fmla="*/ 865933 h 865933"/>
              <a:gd name="connsiteX4" fmla="*/ 0 w 4386001"/>
              <a:gd name="connsiteY4" fmla="*/ 0 h 865933"/>
              <a:gd name="connsiteX0" fmla="*/ 0 w 4386001"/>
              <a:gd name="connsiteY0" fmla="*/ 0 h 865933"/>
              <a:gd name="connsiteX1" fmla="*/ 4386001 w 4386001"/>
              <a:gd name="connsiteY1" fmla="*/ 0 h 865933"/>
              <a:gd name="connsiteX2" fmla="*/ 3547801 w 4386001"/>
              <a:gd name="connsiteY2" fmla="*/ 865933 h 865933"/>
              <a:gd name="connsiteX3" fmla="*/ 0 w 4386001"/>
              <a:gd name="connsiteY3" fmla="*/ 865933 h 865933"/>
              <a:gd name="connsiteX4" fmla="*/ 0 w 4386001"/>
              <a:gd name="connsiteY4" fmla="*/ 0 h 8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6001" h="865933">
                <a:moveTo>
                  <a:pt x="0" y="0"/>
                </a:moveTo>
                <a:lnTo>
                  <a:pt x="4386001" y="0"/>
                </a:lnTo>
                <a:lnTo>
                  <a:pt x="3547801" y="865933"/>
                </a:lnTo>
                <a:lnTo>
                  <a:pt x="0" y="8659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D43E661-D69B-4EC6-8FFE-EB226B9C184A}"/>
              </a:ext>
            </a:extLst>
          </p:cNvPr>
          <p:cNvSpPr/>
          <p:nvPr/>
        </p:nvSpPr>
        <p:spPr>
          <a:xfrm rot="1363364">
            <a:off x="5428684" y="2827955"/>
            <a:ext cx="559378" cy="4356910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59378"/>
              <a:gd name="connsiteY0" fmla="*/ 222006 h 5400000"/>
              <a:gd name="connsiteX1" fmla="*/ 540000 w 559378"/>
              <a:gd name="connsiteY1" fmla="*/ 0 h 5400000"/>
              <a:gd name="connsiteX2" fmla="*/ 559378 w 559378"/>
              <a:gd name="connsiteY2" fmla="*/ 5121168 h 5400000"/>
              <a:gd name="connsiteX3" fmla="*/ 0 w 559378"/>
              <a:gd name="connsiteY3" fmla="*/ 5400000 h 5400000"/>
              <a:gd name="connsiteX4" fmla="*/ 32 w 559378"/>
              <a:gd name="connsiteY4" fmla="*/ 222006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378" h="5400000">
                <a:moveTo>
                  <a:pt x="32" y="222006"/>
                </a:moveTo>
                <a:lnTo>
                  <a:pt x="540000" y="0"/>
                </a:lnTo>
                <a:cubicBezTo>
                  <a:pt x="546459" y="1707056"/>
                  <a:pt x="552919" y="3414112"/>
                  <a:pt x="559378" y="5121168"/>
                </a:cubicBez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E6B8E0E-916E-446C-8132-93622B2B0F73}"/>
              </a:ext>
            </a:extLst>
          </p:cNvPr>
          <p:cNvSpPr/>
          <p:nvPr/>
        </p:nvSpPr>
        <p:spPr>
          <a:xfrm rot="1363364">
            <a:off x="7186273" y="-358921"/>
            <a:ext cx="540000" cy="5111456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3336 w 540000"/>
              <a:gd name="connsiteY0" fmla="*/ 21435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33336 w 540000"/>
              <a:gd name="connsiteY4" fmla="*/ 214350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0">
                <a:moveTo>
                  <a:pt x="33336" y="214350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lnTo>
                  <a:pt x="33336" y="2143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9088506" y="2888999"/>
            <a:ext cx="3103494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B0A06D-BE18-42F6-B6FD-5711770E378C}"/>
              </a:ext>
            </a:extLst>
          </p:cNvPr>
          <p:cNvSpPr txBox="1"/>
          <p:nvPr/>
        </p:nvSpPr>
        <p:spPr>
          <a:xfrm>
            <a:off x="281986" y="1732275"/>
            <a:ext cx="45617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Все этапы проводятся высококвалифицированными специалистами и экспертами для точной оценки, эффективной минимизации рисков на вашем предприятии и приведения всей документации в полный порядок.</a:t>
            </a: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Оставьте заявку, чтобы получить консультацию и узнать, как мы можем обеспечить безопасность вашего бизнеса!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CE0180-14BD-4657-8901-CCCB6C29B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871" y="4293096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691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637</Words>
  <Application>Microsoft Office PowerPoint</Application>
  <PresentationFormat>Широкоэкранный</PresentationFormat>
  <Paragraphs>64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Вася Пупкин</cp:lastModifiedBy>
  <cp:revision>35</cp:revision>
  <dcterms:created xsi:type="dcterms:W3CDTF">2020-06-06T17:14:33Z</dcterms:created>
  <dcterms:modified xsi:type="dcterms:W3CDTF">2025-12-26T07:04:11Z</dcterms:modified>
</cp:coreProperties>
</file>